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66" r:id="rId3"/>
    <p:sldId id="276" r:id="rId4"/>
    <p:sldId id="264" r:id="rId5"/>
    <p:sldId id="277" r:id="rId6"/>
    <p:sldId id="287" r:id="rId7"/>
    <p:sldId id="278" r:id="rId8"/>
    <p:sldId id="279" r:id="rId9"/>
    <p:sldId id="280" r:id="rId10"/>
    <p:sldId id="267" r:id="rId11"/>
    <p:sldId id="268" r:id="rId12"/>
    <p:sldId id="269" r:id="rId13"/>
    <p:sldId id="270" r:id="rId14"/>
    <p:sldId id="271" r:id="rId15"/>
    <p:sldId id="273"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CC00FF"/>
    <a:srgbClr val="CCECFF"/>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97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78486D9-2C23-40C8-84D1-9E952713A4FF}" type="datetimeFigureOut">
              <a:rPr lang="en-US" smtClean="0"/>
              <a:pPr/>
              <a:t>9/21/2015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8486D9-2C23-40C8-84D1-9E952713A4FF}"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8486D9-2C23-40C8-84D1-9E952713A4FF}"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78486D9-2C23-40C8-84D1-9E952713A4FF}" type="datetimeFigureOut">
              <a:rPr lang="en-US" smtClean="0"/>
              <a:pPr/>
              <a:t>9/21/2015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78486D9-2C23-40C8-84D1-9E952713A4FF}" type="datetimeFigureOut">
              <a:rPr lang="en-US" smtClean="0"/>
              <a:pPr/>
              <a:t>9/21/2015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B0407D3-A395-4E94-82ED-E3EA274353BF}"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78486D9-2C23-40C8-84D1-9E952713A4FF}" type="datetimeFigureOut">
              <a:rPr lang="en-US" smtClean="0"/>
              <a:pPr/>
              <a:t>9/21/2015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78486D9-2C23-40C8-84D1-9E952713A4FF}" type="datetimeFigureOut">
              <a:rPr lang="en-US" smtClean="0"/>
              <a:pPr/>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B0407D3-A395-4E94-82ED-E3EA274353BF}"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78486D9-2C23-40C8-84D1-9E952713A4FF}" type="datetimeFigureOut">
              <a:rPr lang="en-US" smtClean="0"/>
              <a:pPr/>
              <a:t>9/21/2015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8486D9-2C23-40C8-84D1-9E952713A4FF}" type="datetimeFigureOut">
              <a:rPr lang="en-US" smtClean="0"/>
              <a:pPr/>
              <a:t>9/21/2015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78486D9-2C23-40C8-84D1-9E952713A4FF}" type="datetimeFigureOut">
              <a:rPr lang="en-US" smtClean="0"/>
              <a:pPr/>
              <a:t>9/21/2015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78486D9-2C23-40C8-84D1-9E952713A4FF}"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B0407D3-A395-4E94-82ED-E3EA274353BF}"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78486D9-2C23-40C8-84D1-9E952713A4FF}" type="datetimeFigureOut">
              <a:rPr lang="en-US" smtClean="0"/>
              <a:pPr/>
              <a:t>9/21/2015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B0407D3-A395-4E94-82ED-E3EA274353BF}"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cover dir="u"/>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diting  Powerpoint class 5\Image\Cover_5.jpg"/>
          <p:cNvPicPr>
            <a:picLocks noChangeAspect="1" noChangeArrowheads="1"/>
          </p:cNvPicPr>
          <p:nvPr/>
        </p:nvPicPr>
        <p:blipFill>
          <a:blip r:embed="rId2" cstate="print">
            <a:lum bright="10000" contrast="40000"/>
          </a:blip>
          <a:srcRect t="6996" b="23044"/>
          <a:stretch>
            <a:fillRect/>
          </a:stretch>
        </p:blipFill>
        <p:spPr bwMode="auto">
          <a:xfrm>
            <a:off x="0" y="0"/>
            <a:ext cx="9144000" cy="6858000"/>
          </a:xfrm>
          <a:prstGeom prst="rect">
            <a:avLst/>
          </a:prstGeom>
          <a:ln>
            <a:noFill/>
          </a:ln>
          <a:effectLst/>
        </p:spPr>
      </p:pic>
      <p:sp>
        <p:nvSpPr>
          <p:cNvPr id="6" name="Rectangle 5"/>
          <p:cNvSpPr/>
          <p:nvPr/>
        </p:nvSpPr>
        <p:spPr>
          <a:xfrm>
            <a:off x="0" y="4648200"/>
            <a:ext cx="9144000" cy="2209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0" y="6248400"/>
            <a:ext cx="8534400" cy="457200"/>
          </a:xfrm>
        </p:spPr>
        <p:txBody>
          <a:bodyPr>
            <a:normAutofit/>
          </a:bodyPr>
          <a:lstStyle/>
          <a:p>
            <a:pPr algn="ctr"/>
            <a:r>
              <a:rPr lang="en-US" sz="1500" b="1" cap="none" dirty="0">
                <a:solidFill>
                  <a:schemeClr val="tx1"/>
                </a:solidFill>
                <a:effectLst/>
                <a:latin typeface="Arial" pitchFamily="34" charset="0"/>
                <a:cs typeface="Arial" pitchFamily="34" charset="0"/>
              </a:rPr>
              <a:t>CATECHETICAL TEXTBOOK SERIES OF THE SYRO - MALABAR CHURCH</a:t>
            </a:r>
          </a:p>
        </p:txBody>
      </p:sp>
      <p:sp>
        <p:nvSpPr>
          <p:cNvPr id="7" name="Title 1"/>
          <p:cNvSpPr txBox="1">
            <a:spLocks/>
          </p:cNvSpPr>
          <p:nvPr/>
        </p:nvSpPr>
        <p:spPr>
          <a:xfrm rot="16200000">
            <a:off x="-1752601" y="1981200"/>
            <a:ext cx="4572000" cy="6096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normalizeH="0" baseline="0" noProof="0" dirty="0">
                <a:solidFill>
                  <a:srgbClr val="FFFF00"/>
                </a:solidFill>
                <a:uLnTx/>
                <a:uFillTx/>
                <a:latin typeface="Arial" pitchFamily="34" charset="0"/>
                <a:ea typeface="+mj-ea"/>
                <a:cs typeface="Arial" pitchFamily="34" charset="0"/>
              </a:rPr>
              <a:t>ON THE PATH OF SALVATION - 5</a:t>
            </a:r>
          </a:p>
        </p:txBody>
      </p:sp>
      <p:sp>
        <p:nvSpPr>
          <p:cNvPr id="8" name="Title 1"/>
          <p:cNvSpPr txBox="1">
            <a:spLocks/>
          </p:cNvSpPr>
          <p:nvPr/>
        </p:nvSpPr>
        <p:spPr>
          <a:xfrm>
            <a:off x="0" y="4800600"/>
            <a:ext cx="8534400" cy="18288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Times New Roman" pitchFamily="18" charset="0"/>
              </a:rPr>
              <a:t>PEOPLE  WHO  AWAITED  THE  REDEEMER</a:t>
            </a:r>
            <a:endPar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Arial" pitchFamily="34" charset="0"/>
            </a:endParaRPr>
          </a:p>
        </p:txBody>
      </p:sp>
      <p:sp>
        <p:nvSpPr>
          <p:cNvPr id="9" name="Chord 8"/>
          <p:cNvSpPr/>
          <p:nvPr/>
        </p:nvSpPr>
        <p:spPr>
          <a:xfrm rot="1474083">
            <a:off x="8018000" y="5345893"/>
            <a:ext cx="1765689" cy="1199332"/>
          </a:xfrm>
          <a:prstGeom prst="chord">
            <a:avLst>
              <a:gd name="adj1" fmla="val 2689439"/>
              <a:gd name="adj2" fmla="val 16159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0" y="5334000"/>
            <a:ext cx="685800" cy="861774"/>
          </a:xfrm>
          <a:prstGeom prst="rect">
            <a:avLst/>
          </a:prstGeom>
          <a:noFill/>
        </p:spPr>
        <p:txBody>
          <a:bodyPr wrap="square" rtlCol="0">
            <a:spAutoFit/>
          </a:bodyPr>
          <a:lstStyle/>
          <a:p>
            <a:r>
              <a:rPr lang="en-US" sz="5000" b="1" dirty="0">
                <a:latin typeface="Cooper Std Black" pitchFamily="18" charset="0"/>
              </a:rPr>
              <a:t>5</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7000"/>
                            </p:stCondLst>
                            <p:childTnLst>
                              <p:par>
                                <p:cTn id="15" presetID="2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90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981200"/>
            <a:ext cx="8991600" cy="236220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0574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Let us pray</a:t>
            </a:r>
          </a:p>
        </p:txBody>
      </p:sp>
      <p:sp>
        <p:nvSpPr>
          <p:cNvPr id="5" name="Content Placeholder 2"/>
          <p:cNvSpPr>
            <a:spLocks noGrp="1"/>
          </p:cNvSpPr>
          <p:nvPr>
            <p:ph idx="1"/>
          </p:nvPr>
        </p:nvSpPr>
        <p:spPr>
          <a:xfrm>
            <a:off x="228600" y="3048000"/>
            <a:ext cx="8686800" cy="1295400"/>
          </a:xfrm>
        </p:spPr>
        <p:txBody>
          <a:bodyPr>
            <a:normAutofit/>
          </a:bodyPr>
          <a:lstStyle/>
          <a:p>
            <a:pPr marL="0" indent="0" algn="ctr">
              <a:buNone/>
            </a:pPr>
            <a:r>
              <a:rPr lang="en-US" sz="2500" dirty="0">
                <a:solidFill>
                  <a:schemeClr val="tx1"/>
                </a:solidFill>
                <a:latin typeface="Arial Narrow" pitchFamily="34" charset="0"/>
                <a:cs typeface="Arial" pitchFamily="34" charset="0"/>
              </a:rPr>
              <a:t>O Lord who told me to love one another as you have loved, help me to lead a life according to your commandment of love.</a:t>
            </a:r>
            <a:endParaRPr lang="en-US" sz="2500" dirty="0">
              <a:solidFill>
                <a:schemeClr val="tx1"/>
              </a:solidFill>
              <a:latin typeface="Arial Narrow" pitchFamily="34" charset="0"/>
              <a:cs typeface="Arial" pitchFamily="34" charset="0"/>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76200" y="1981200"/>
            <a:ext cx="8991600" cy="2362200"/>
          </a:xfrm>
          <a:prstGeom prst="plaque">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09800"/>
            <a:ext cx="9144000" cy="838200"/>
          </a:xfrm>
        </p:spPr>
        <p:txBody>
          <a:bodyPr>
            <a:normAutofit/>
          </a:bodyPr>
          <a:lstStyle/>
          <a:p>
            <a:pPr algn="ctr"/>
            <a:r>
              <a:rPr lang="en-US" sz="3500" b="1" dirty="0">
                <a:solidFill>
                  <a:srgbClr val="0070C0"/>
                </a:solidFill>
                <a:latin typeface="Cooper Std Black" pitchFamily="18" charset="0"/>
                <a:cs typeface="Times New Roman" pitchFamily="18" charset="0"/>
              </a:rPr>
              <a:t>READ AND RECOUNT</a:t>
            </a:r>
          </a:p>
        </p:txBody>
      </p:sp>
      <p:sp>
        <p:nvSpPr>
          <p:cNvPr id="5" name="Content Placeholder 2"/>
          <p:cNvSpPr>
            <a:spLocks noGrp="1"/>
          </p:cNvSpPr>
          <p:nvPr>
            <p:ph idx="1"/>
          </p:nvPr>
        </p:nvSpPr>
        <p:spPr>
          <a:xfrm>
            <a:off x="228600" y="3200400"/>
            <a:ext cx="8686800" cy="914400"/>
          </a:xfrm>
        </p:spPr>
        <p:txBody>
          <a:bodyPr>
            <a:noAutofit/>
          </a:bodyPr>
          <a:lstStyle/>
          <a:p>
            <a:pPr algn="ctr">
              <a:buNone/>
            </a:pPr>
            <a:r>
              <a:rPr lang="en-US" sz="2500" dirty="0">
                <a:solidFill>
                  <a:schemeClr val="tx1"/>
                </a:solidFill>
                <a:latin typeface="Arial Narrow" pitchFamily="34" charset="0"/>
                <a:cs typeface="Arial" pitchFamily="34" charset="0"/>
              </a:rPr>
              <a:t>Narrate the event of the establishment of the covenant with Israel  at mount Sinai (Exodus 20:1-17)</a:t>
            </a:r>
            <a:endParaRPr lang="en-US" sz="2500" dirty="0">
              <a:solidFill>
                <a:schemeClr val="tx1"/>
              </a:solidFill>
              <a:latin typeface="Arial Narrow" pitchFamily="34" charset="0"/>
              <a:cs typeface="Arial" pitchFamily="34" charset="0"/>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981200"/>
            <a:ext cx="8991600" cy="2362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1905000"/>
            <a:ext cx="9144000" cy="838200"/>
          </a:xfrm>
        </p:spPr>
        <p:txBody>
          <a:bodyPr>
            <a:normAutofit/>
          </a:bodyPr>
          <a:lstStyle/>
          <a:p>
            <a:pPr algn="ctr"/>
            <a:r>
              <a:rPr lang="en-US" sz="3500" b="1" dirty="0">
                <a:solidFill>
                  <a:srgbClr val="00B050"/>
                </a:solidFill>
                <a:latin typeface="Cooper Std Black" pitchFamily="18" charset="0"/>
                <a:cs typeface="Times New Roman" pitchFamily="18" charset="0"/>
              </a:rPr>
              <a:t>WORD OF GOD FOR GUIDANCE</a:t>
            </a:r>
          </a:p>
        </p:txBody>
      </p:sp>
      <p:sp>
        <p:nvSpPr>
          <p:cNvPr id="5" name="Content Placeholder 2"/>
          <p:cNvSpPr>
            <a:spLocks noGrp="1"/>
          </p:cNvSpPr>
          <p:nvPr>
            <p:ph idx="1"/>
          </p:nvPr>
        </p:nvSpPr>
        <p:spPr>
          <a:xfrm>
            <a:off x="2590800" y="2895600"/>
            <a:ext cx="5715000" cy="1295400"/>
          </a:xfrm>
        </p:spPr>
        <p:txBody>
          <a:bodyPr>
            <a:noAutofit/>
          </a:bodyPr>
          <a:lstStyle/>
          <a:p>
            <a:pPr algn="ctr">
              <a:buNone/>
            </a:pPr>
            <a:r>
              <a:rPr lang="en-US" sz="2500" dirty="0">
                <a:solidFill>
                  <a:schemeClr val="tx1"/>
                </a:solidFill>
                <a:latin typeface="Arial Narrow" pitchFamily="34" charset="0"/>
                <a:cs typeface="Arial" pitchFamily="34" charset="0"/>
              </a:rPr>
              <a:t>“ </a:t>
            </a:r>
            <a:r>
              <a:rPr lang="en-US" sz="2500" dirty="0">
                <a:solidFill>
                  <a:schemeClr val="tx1"/>
                </a:solidFill>
                <a:latin typeface="Arial Narrow" pitchFamily="34" charset="0"/>
                <a:cs typeface="Arial" pitchFamily="34" charset="0"/>
              </a:rPr>
              <a:t>I shall show steadfast love to the thousand of generation who love me and keep my commandments” </a:t>
            </a:r>
            <a:r>
              <a:rPr lang="en-US" sz="2500" dirty="0">
                <a:solidFill>
                  <a:schemeClr val="tx1"/>
                </a:solidFill>
                <a:latin typeface="Arial Narrow" pitchFamily="34" charset="0"/>
                <a:cs typeface="Arial" pitchFamily="34" charset="0"/>
              </a:rPr>
              <a:t>(Exodus </a:t>
            </a:r>
            <a:r>
              <a:rPr lang="en-US" sz="2500" dirty="0">
                <a:solidFill>
                  <a:schemeClr val="tx1"/>
                </a:solidFill>
                <a:latin typeface="Arial Narrow" pitchFamily="34" charset="0"/>
                <a:cs typeface="Arial" pitchFamily="34" charset="0"/>
              </a:rPr>
              <a:t>20:6).</a:t>
            </a:r>
            <a:endParaRPr lang="en-US" sz="2500" dirty="0">
              <a:solidFill>
                <a:schemeClr val="tx1"/>
              </a:solidFill>
              <a:latin typeface="Arial Narrow" pitchFamily="34" charset="0"/>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228600" y="2895600"/>
            <a:ext cx="1680882" cy="1143000"/>
          </a:xfrm>
          <a:prstGeom prst="rect">
            <a:avLst/>
          </a:prstGeom>
          <a:noFill/>
          <a:ln w="9525">
            <a:noFill/>
            <a:miter lim="800000"/>
            <a:headEnd/>
            <a:tailEnd/>
          </a:ln>
          <a:effec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990600" y="1981200"/>
            <a:ext cx="7239000" cy="28956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00" y="2209800"/>
            <a:ext cx="8991600" cy="2362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86000"/>
            <a:ext cx="9144000" cy="838200"/>
          </a:xfrm>
        </p:spPr>
        <p:txBody>
          <a:bodyPr>
            <a:normAutofit/>
          </a:bodyPr>
          <a:lstStyle/>
          <a:p>
            <a:pPr algn="ctr"/>
            <a:r>
              <a:rPr lang="en-US" sz="3500" b="1" dirty="0">
                <a:solidFill>
                  <a:srgbClr val="FF00FF"/>
                </a:solidFill>
                <a:latin typeface="Cooper Std Black" pitchFamily="18" charset="0"/>
                <a:cs typeface="Times New Roman" pitchFamily="18" charset="0"/>
              </a:rPr>
              <a:t>MY DECISION</a:t>
            </a:r>
          </a:p>
        </p:txBody>
      </p:sp>
      <p:sp>
        <p:nvSpPr>
          <p:cNvPr id="5" name="Content Placeholder 2"/>
          <p:cNvSpPr>
            <a:spLocks noGrp="1"/>
          </p:cNvSpPr>
          <p:nvPr>
            <p:ph idx="1"/>
          </p:nvPr>
        </p:nvSpPr>
        <p:spPr>
          <a:xfrm>
            <a:off x="990600" y="3124200"/>
            <a:ext cx="7315200" cy="914400"/>
          </a:xfrm>
        </p:spPr>
        <p:txBody>
          <a:bodyPr>
            <a:noAutofit/>
          </a:bodyPr>
          <a:lstStyle/>
          <a:p>
            <a:pPr marL="0" indent="0" algn="ctr">
              <a:buNone/>
            </a:pPr>
            <a:r>
              <a:rPr lang="en-US" sz="2500" dirty="0">
                <a:solidFill>
                  <a:schemeClr val="tx1"/>
                </a:solidFill>
                <a:latin typeface="Arial Narrow" pitchFamily="34" charset="0"/>
                <a:cs typeface="Arial" pitchFamily="34" charset="0"/>
              </a:rPr>
              <a:t>Like the Israelites who became the people of God by keeping the commandments, I will also live as son/daughter of God by keeping </a:t>
            </a:r>
            <a:r>
              <a:rPr lang="en-US" sz="2500">
                <a:solidFill>
                  <a:schemeClr val="tx1"/>
                </a:solidFill>
                <a:latin typeface="Arial Narrow" pitchFamily="34" charset="0"/>
                <a:cs typeface="Arial" pitchFamily="34" charset="0"/>
              </a:rPr>
              <a:t>His commandments.</a:t>
            </a:r>
            <a:endParaRPr lang="en-US" sz="2500" dirty="0">
              <a:solidFill>
                <a:schemeClr val="tx1"/>
              </a:solidFill>
              <a:latin typeface="Arial Narrow" pitchFamily="34" charset="0"/>
              <a:cs typeface="Arial" pitchFamily="34" charset="0"/>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2400"/>
            <a:ext cx="9144000" cy="838200"/>
          </a:xfrm>
        </p:spPr>
        <p:txBody>
          <a:bodyPr>
            <a:normAutofit/>
          </a:bodyPr>
          <a:lstStyle/>
          <a:p>
            <a:pPr algn="ctr"/>
            <a:r>
              <a:rPr lang="en-US" sz="3500" b="1" dirty="0">
                <a:solidFill>
                  <a:srgbClr val="002060"/>
                </a:solidFill>
                <a:latin typeface="Cooper Std Black" pitchFamily="18" charset="0"/>
                <a:cs typeface="Times New Roman" pitchFamily="18" charset="0"/>
              </a:rPr>
              <a:t>LET US DO</a:t>
            </a:r>
          </a:p>
        </p:txBody>
      </p:sp>
      <p:sp>
        <p:nvSpPr>
          <p:cNvPr id="5" name="Content Placeholder 2"/>
          <p:cNvSpPr>
            <a:spLocks noGrp="1"/>
          </p:cNvSpPr>
          <p:nvPr>
            <p:ph idx="1"/>
          </p:nvPr>
        </p:nvSpPr>
        <p:spPr>
          <a:xfrm>
            <a:off x="228600" y="1066800"/>
            <a:ext cx="8686800" cy="914400"/>
          </a:xfrm>
        </p:spPr>
        <p:txBody>
          <a:bodyPr>
            <a:noAutofit/>
          </a:bodyPr>
          <a:lstStyle/>
          <a:p>
            <a:pPr algn="ctr">
              <a:buNone/>
            </a:pPr>
            <a:r>
              <a:rPr lang="en-US" sz="2500" dirty="0">
                <a:solidFill>
                  <a:schemeClr val="tx1"/>
                </a:solidFill>
                <a:latin typeface="Arial Narrow" pitchFamily="34" charset="0"/>
                <a:cs typeface="Arial" pitchFamily="34" charset="0"/>
              </a:rPr>
              <a:t>Write </a:t>
            </a:r>
            <a:r>
              <a:rPr lang="en-US" sz="2500" dirty="0">
                <a:solidFill>
                  <a:schemeClr val="tx1"/>
                </a:solidFill>
                <a:latin typeface="Arial Narrow" pitchFamily="34" charset="0"/>
                <a:cs typeface="Arial" pitchFamily="34" charset="0"/>
              </a:rPr>
              <a:t>down the ten commandments</a:t>
            </a:r>
            <a:endParaRPr lang="en-US" sz="2500" dirty="0">
              <a:solidFill>
                <a:schemeClr val="tx1"/>
              </a:solidFill>
              <a:latin typeface="Arial Narrow" pitchFamily="34" charset="0"/>
              <a:cs typeface="Arial" pitchFamily="34" charset="0"/>
            </a:endParaRPr>
          </a:p>
          <a:p>
            <a:pPr marL="514350" indent="-514350">
              <a:buClr>
                <a:srgbClr val="FF00FF"/>
              </a:buClr>
              <a:buFont typeface="+mj-lt"/>
              <a:buAutoNum type="romanUcPeriod"/>
            </a:pPr>
            <a:r>
              <a:rPr lang="en-US" sz="2500" dirty="0">
                <a:solidFill>
                  <a:srgbClr val="00B0F0"/>
                </a:solidFill>
                <a:latin typeface="Arial Narrow" pitchFamily="34" charset="0"/>
                <a:cs typeface="Arial" pitchFamily="34" charset="0"/>
              </a:rPr>
              <a:t> 	</a:t>
            </a:r>
            <a:r>
              <a:rPr lang="en-US" sz="2000" dirty="0">
                <a:solidFill>
                  <a:srgbClr val="00B0F0"/>
                </a:solidFill>
                <a:latin typeface="Arial Narrow" pitchFamily="34" charset="0"/>
                <a:cs typeface="Arial" pitchFamily="34" charset="0"/>
              </a:rPr>
              <a:t>I am the Lord your God. You shall have no other gods before me.</a:t>
            </a:r>
          </a:p>
          <a:p>
            <a:pPr marL="514350" indent="-514350">
              <a:buClr>
                <a:srgbClr val="FF00FF"/>
              </a:buClr>
              <a:buFont typeface="+mj-lt"/>
              <a:buAutoNum type="romanUcPeriod"/>
            </a:pPr>
            <a:r>
              <a:rPr lang="en-US" sz="2000" dirty="0">
                <a:solidFill>
                  <a:srgbClr val="00B0F0"/>
                </a:solidFill>
                <a:latin typeface="Arial Narrow" pitchFamily="34" charset="0"/>
                <a:cs typeface="Arial" pitchFamily="34" charset="0"/>
              </a:rPr>
              <a:t> 	You shall not make wrong use of the name if the Lord your God.</a:t>
            </a:r>
          </a:p>
          <a:p>
            <a:pPr marL="514350" indent="-514350" algn="just">
              <a:buClr>
                <a:srgbClr val="FF00FF"/>
              </a:buClr>
              <a:buFont typeface="+mj-lt"/>
              <a:buAutoNum type="romanUcPeriod"/>
            </a:pPr>
            <a:r>
              <a:rPr lang="en-US" sz="2000" dirty="0">
                <a:solidFill>
                  <a:srgbClr val="00B0F0"/>
                </a:solidFill>
                <a:latin typeface="Arial Narrow" pitchFamily="34" charset="0"/>
                <a:cs typeface="Arial" pitchFamily="34" charset="0"/>
              </a:rPr>
              <a:t> 	Remember the Sabbath day, and keep it holy, Six days </a:t>
            </a:r>
            <a:r>
              <a:rPr lang="en-US" sz="2000" dirty="0">
                <a:solidFill>
                  <a:srgbClr val="00B0F0"/>
                </a:solidFill>
                <a:latin typeface="Arial Narrow" pitchFamily="34" charset="0"/>
                <a:cs typeface="Arial" pitchFamily="34" charset="0"/>
              </a:rPr>
              <a:t>you </a:t>
            </a:r>
            <a:r>
              <a:rPr lang="en-US" sz="2000" dirty="0">
                <a:solidFill>
                  <a:srgbClr val="00B0F0"/>
                </a:solidFill>
                <a:latin typeface="Arial Narrow" pitchFamily="34" charset="0"/>
                <a:cs typeface="Arial" pitchFamily="34" charset="0"/>
              </a:rPr>
              <a:t>shall </a:t>
            </a:r>
            <a:r>
              <a:rPr lang="en-US" sz="2000" dirty="0" err="1">
                <a:solidFill>
                  <a:srgbClr val="00B0F0"/>
                </a:solidFill>
                <a:latin typeface="Arial Narrow" pitchFamily="34" charset="0"/>
                <a:cs typeface="Arial" pitchFamily="34" charset="0"/>
              </a:rPr>
              <a:t>labour</a:t>
            </a:r>
            <a:r>
              <a:rPr lang="en-US" sz="2000" dirty="0">
                <a:solidFill>
                  <a:srgbClr val="00B0F0"/>
                </a:solidFill>
                <a:latin typeface="Arial Narrow" pitchFamily="34" charset="0"/>
                <a:cs typeface="Arial" pitchFamily="34" charset="0"/>
              </a:rPr>
              <a:t> </a:t>
            </a:r>
            <a:r>
              <a:rPr lang="en-US" sz="2000" dirty="0">
                <a:solidFill>
                  <a:srgbClr val="00B0F0"/>
                </a:solidFill>
                <a:latin typeface="Arial Narrow" pitchFamily="34" charset="0"/>
                <a:cs typeface="Arial" pitchFamily="34" charset="0"/>
              </a:rPr>
              <a:t>and </a:t>
            </a:r>
            <a:r>
              <a:rPr lang="en-US" sz="2000" dirty="0">
                <a:solidFill>
                  <a:srgbClr val="00B0F0"/>
                </a:solidFill>
                <a:latin typeface="Arial Narrow" pitchFamily="34" charset="0"/>
                <a:cs typeface="Arial" pitchFamily="34" charset="0"/>
              </a:rPr>
              <a:t>do </a:t>
            </a:r>
            <a:r>
              <a:rPr lang="en-US" sz="2000" dirty="0">
                <a:solidFill>
                  <a:srgbClr val="00B0F0"/>
                </a:solidFill>
                <a:latin typeface="Arial Narrow" pitchFamily="34" charset="0"/>
                <a:cs typeface="Arial" pitchFamily="34" charset="0"/>
              </a:rPr>
              <a:t>all </a:t>
            </a:r>
            <a:r>
              <a:rPr lang="en-US" sz="2000" dirty="0">
                <a:solidFill>
                  <a:srgbClr val="00B0F0"/>
                </a:solidFill>
                <a:latin typeface="Arial Narrow" pitchFamily="34" charset="0"/>
                <a:cs typeface="Arial" pitchFamily="34" charset="0"/>
              </a:rPr>
              <a:t>	your </a:t>
            </a:r>
            <a:r>
              <a:rPr lang="en-US" sz="2000" dirty="0">
                <a:solidFill>
                  <a:srgbClr val="00B0F0"/>
                </a:solidFill>
                <a:latin typeface="Arial Narrow" pitchFamily="34" charset="0"/>
                <a:cs typeface="Arial" pitchFamily="34" charset="0"/>
              </a:rPr>
              <a:t>work. But the seventh day is a Sabbath to </a:t>
            </a:r>
            <a:r>
              <a:rPr lang="en-US" sz="2000" dirty="0">
                <a:solidFill>
                  <a:srgbClr val="00B0F0"/>
                </a:solidFill>
                <a:latin typeface="Arial Narrow" pitchFamily="34" charset="0"/>
                <a:cs typeface="Arial" pitchFamily="34" charset="0"/>
              </a:rPr>
              <a:t>the </a:t>
            </a:r>
            <a:r>
              <a:rPr lang="en-US" sz="2000" dirty="0">
                <a:solidFill>
                  <a:srgbClr val="00B0F0"/>
                </a:solidFill>
                <a:latin typeface="Arial Narrow" pitchFamily="34" charset="0"/>
                <a:cs typeface="Arial" pitchFamily="34" charset="0"/>
              </a:rPr>
              <a:t>Lord your God.</a:t>
            </a:r>
          </a:p>
          <a:p>
            <a:pPr marL="514350" indent="-514350" algn="just">
              <a:buClr>
                <a:srgbClr val="FF00FF"/>
              </a:buClr>
              <a:buFont typeface="+mj-lt"/>
              <a:buAutoNum type="romanUcPeriod"/>
            </a:pPr>
            <a:r>
              <a:rPr lang="en-US" sz="2000" dirty="0">
                <a:solidFill>
                  <a:srgbClr val="00B0F0"/>
                </a:solidFill>
                <a:latin typeface="Arial Narrow" pitchFamily="34" charset="0"/>
                <a:cs typeface="Arial" pitchFamily="34" charset="0"/>
              </a:rPr>
              <a:t> 	Honor your father and your mother, so that you days may be long </a:t>
            </a:r>
            <a:r>
              <a:rPr lang="en-US" sz="2000" dirty="0">
                <a:solidFill>
                  <a:srgbClr val="00B0F0"/>
                </a:solidFill>
                <a:latin typeface="Arial Narrow" pitchFamily="34" charset="0"/>
                <a:cs typeface="Arial" pitchFamily="34" charset="0"/>
              </a:rPr>
              <a:t>in </a:t>
            </a:r>
            <a:r>
              <a:rPr lang="en-US" sz="2000" dirty="0">
                <a:solidFill>
                  <a:srgbClr val="00B0F0"/>
                </a:solidFill>
                <a:latin typeface="Arial Narrow" pitchFamily="34" charset="0"/>
                <a:cs typeface="Arial" pitchFamily="34" charset="0"/>
              </a:rPr>
              <a:t>the land </a:t>
            </a:r>
            <a:r>
              <a:rPr lang="en-US" sz="2000" dirty="0">
                <a:solidFill>
                  <a:srgbClr val="00B0F0"/>
                </a:solidFill>
                <a:latin typeface="Arial Narrow" pitchFamily="34" charset="0"/>
                <a:cs typeface="Arial" pitchFamily="34" charset="0"/>
              </a:rPr>
              <a:t>	that </a:t>
            </a:r>
            <a:r>
              <a:rPr lang="en-US" sz="2000" dirty="0">
                <a:solidFill>
                  <a:srgbClr val="00B0F0"/>
                </a:solidFill>
                <a:latin typeface="Arial Narrow" pitchFamily="34" charset="0"/>
                <a:cs typeface="Arial" pitchFamily="34" charset="0"/>
              </a:rPr>
              <a:t>the Lord your God is giving you.</a:t>
            </a:r>
          </a:p>
          <a:p>
            <a:pPr marL="514350" indent="-514350">
              <a:buClr>
                <a:srgbClr val="FF00FF"/>
              </a:buClr>
              <a:buFont typeface="+mj-lt"/>
              <a:buAutoNum type="romanUcPeriod"/>
            </a:pPr>
            <a:r>
              <a:rPr lang="en-US" sz="2000" dirty="0">
                <a:solidFill>
                  <a:srgbClr val="00B0F0"/>
                </a:solidFill>
                <a:latin typeface="Arial Narrow" pitchFamily="34" charset="0"/>
                <a:cs typeface="Arial" pitchFamily="34" charset="0"/>
              </a:rPr>
              <a:t> 	You shall not murder.</a:t>
            </a:r>
          </a:p>
          <a:p>
            <a:pPr marL="514350" indent="-514350">
              <a:buClr>
                <a:srgbClr val="FF00FF"/>
              </a:buClr>
              <a:buFont typeface="+mj-lt"/>
              <a:buAutoNum type="romanUcPeriod"/>
            </a:pPr>
            <a:r>
              <a:rPr lang="en-US" sz="2000" dirty="0">
                <a:solidFill>
                  <a:srgbClr val="00B0F0"/>
                </a:solidFill>
                <a:latin typeface="Arial Narrow" pitchFamily="34" charset="0"/>
                <a:cs typeface="Arial" pitchFamily="34" charset="0"/>
              </a:rPr>
              <a:t> 	You shall not commit adultery.</a:t>
            </a:r>
          </a:p>
          <a:p>
            <a:pPr marL="514350" indent="-514350">
              <a:buClr>
                <a:srgbClr val="FF00FF"/>
              </a:buClr>
              <a:buFont typeface="+mj-lt"/>
              <a:buAutoNum type="romanUcPeriod"/>
            </a:pPr>
            <a:r>
              <a:rPr lang="en-US" sz="2000" dirty="0">
                <a:solidFill>
                  <a:srgbClr val="00B0F0"/>
                </a:solidFill>
                <a:latin typeface="Arial Narrow" pitchFamily="34" charset="0"/>
                <a:cs typeface="Arial" pitchFamily="34" charset="0"/>
              </a:rPr>
              <a:t> 	You shall not steal.</a:t>
            </a:r>
          </a:p>
          <a:p>
            <a:pPr marL="514350" indent="-514350">
              <a:buClr>
                <a:srgbClr val="FF00FF"/>
              </a:buClr>
              <a:buFont typeface="+mj-lt"/>
              <a:buAutoNum type="romanUcPeriod"/>
            </a:pPr>
            <a:r>
              <a:rPr lang="en-US" sz="2000" dirty="0">
                <a:solidFill>
                  <a:srgbClr val="00B0F0"/>
                </a:solidFill>
                <a:latin typeface="Arial Narrow" pitchFamily="34" charset="0"/>
                <a:cs typeface="Arial" pitchFamily="34" charset="0"/>
              </a:rPr>
              <a:t> 	You shall not  bear false witness against your </a:t>
            </a:r>
            <a:r>
              <a:rPr lang="en-US" sz="2000" dirty="0" err="1">
                <a:solidFill>
                  <a:srgbClr val="00B0F0"/>
                </a:solidFill>
                <a:latin typeface="Arial Narrow" pitchFamily="34" charset="0"/>
                <a:cs typeface="Arial" pitchFamily="34" charset="0"/>
              </a:rPr>
              <a:t>neighbour</a:t>
            </a:r>
            <a:r>
              <a:rPr lang="en-US" sz="2000" dirty="0">
                <a:solidFill>
                  <a:srgbClr val="00B0F0"/>
                </a:solidFill>
                <a:latin typeface="Arial Narrow" pitchFamily="34" charset="0"/>
                <a:cs typeface="Arial" pitchFamily="34" charset="0"/>
              </a:rPr>
              <a:t>.</a:t>
            </a:r>
          </a:p>
          <a:p>
            <a:pPr marL="514350" indent="-514350">
              <a:buClr>
                <a:srgbClr val="FF00FF"/>
              </a:buClr>
              <a:buFont typeface="+mj-lt"/>
              <a:buAutoNum type="romanUcPeriod"/>
            </a:pPr>
            <a:r>
              <a:rPr lang="en-US" sz="2000" dirty="0">
                <a:solidFill>
                  <a:srgbClr val="00B0F0"/>
                </a:solidFill>
                <a:latin typeface="Arial Narrow" pitchFamily="34" charset="0"/>
                <a:cs typeface="Arial" pitchFamily="34" charset="0"/>
              </a:rPr>
              <a:t> 	You shall not covet your </a:t>
            </a:r>
            <a:r>
              <a:rPr lang="en-US" sz="2000" dirty="0" err="1">
                <a:solidFill>
                  <a:srgbClr val="00B0F0"/>
                </a:solidFill>
                <a:latin typeface="Arial Narrow" pitchFamily="34" charset="0"/>
                <a:cs typeface="Arial" pitchFamily="34" charset="0"/>
              </a:rPr>
              <a:t>neighbour’s</a:t>
            </a:r>
            <a:r>
              <a:rPr lang="en-US" sz="2000" dirty="0">
                <a:solidFill>
                  <a:srgbClr val="00B0F0"/>
                </a:solidFill>
                <a:latin typeface="Arial Narrow" pitchFamily="34" charset="0"/>
                <a:cs typeface="Arial" pitchFamily="34" charset="0"/>
              </a:rPr>
              <a:t> wife.</a:t>
            </a:r>
          </a:p>
          <a:p>
            <a:pPr marL="514350" indent="-514350" algn="just">
              <a:buClr>
                <a:srgbClr val="FF00FF"/>
              </a:buClr>
              <a:buFont typeface="+mj-lt"/>
              <a:buAutoNum type="romanUcPeriod"/>
            </a:pPr>
            <a:r>
              <a:rPr lang="en-US" sz="2000" dirty="0">
                <a:solidFill>
                  <a:srgbClr val="00B0F0"/>
                </a:solidFill>
                <a:latin typeface="Arial Narrow" pitchFamily="34" charset="0"/>
                <a:cs typeface="Arial" pitchFamily="34" charset="0"/>
              </a:rPr>
              <a:t> 	You shall not covet your </a:t>
            </a:r>
            <a:r>
              <a:rPr lang="en-US" sz="2000" dirty="0" err="1">
                <a:solidFill>
                  <a:srgbClr val="00B0F0"/>
                </a:solidFill>
                <a:latin typeface="Arial Narrow" pitchFamily="34" charset="0"/>
                <a:cs typeface="Arial" pitchFamily="34" charset="0"/>
              </a:rPr>
              <a:t>neighbour’s</a:t>
            </a:r>
            <a:r>
              <a:rPr lang="en-US" sz="2000" dirty="0">
                <a:solidFill>
                  <a:srgbClr val="00B0F0"/>
                </a:solidFill>
                <a:latin typeface="Arial Narrow" pitchFamily="34" charset="0"/>
                <a:cs typeface="Arial" pitchFamily="34" charset="0"/>
              </a:rPr>
              <a:t> house, slave, ox, donkey or </a:t>
            </a:r>
            <a:r>
              <a:rPr lang="en-US" sz="2000" dirty="0">
                <a:solidFill>
                  <a:srgbClr val="00B0F0"/>
                </a:solidFill>
                <a:latin typeface="Arial Narrow" pitchFamily="34" charset="0"/>
                <a:cs typeface="Arial" pitchFamily="34" charset="0"/>
              </a:rPr>
              <a:t>anything 	that </a:t>
            </a:r>
            <a:r>
              <a:rPr lang="en-US" sz="2000" dirty="0">
                <a:solidFill>
                  <a:srgbClr val="00B0F0"/>
                </a:solidFill>
                <a:latin typeface="Arial Narrow" pitchFamily="34" charset="0"/>
                <a:cs typeface="Arial" pitchFamily="34" charset="0"/>
              </a:rPr>
              <a:t>belongs to your </a:t>
            </a:r>
            <a:r>
              <a:rPr lang="en-US" sz="2000" dirty="0" err="1">
                <a:solidFill>
                  <a:srgbClr val="00B0F0"/>
                </a:solidFill>
                <a:latin typeface="Arial Narrow" pitchFamily="34" charset="0"/>
                <a:cs typeface="Arial" pitchFamily="34" charset="0"/>
              </a:rPr>
              <a:t>neighbour</a:t>
            </a:r>
            <a:r>
              <a:rPr lang="en-US" sz="2000" dirty="0">
                <a:solidFill>
                  <a:srgbClr val="00B0F0"/>
                </a:solidFill>
                <a:latin typeface="Arial Narrow" pitchFamily="34" charset="0"/>
                <a:cs typeface="Arial" pitchFamily="34" charset="0"/>
              </a:rPr>
              <a:t> </a:t>
            </a:r>
            <a:r>
              <a:rPr lang="en-US" sz="2000" dirty="0">
                <a:solidFill>
                  <a:schemeClr val="tx1"/>
                </a:solidFill>
                <a:latin typeface="Arial Narrow" pitchFamily="34" charset="0"/>
                <a:cs typeface="Arial" pitchFamily="34" charset="0"/>
              </a:rPr>
              <a:t>(Ex. 20:1-17).</a:t>
            </a:r>
            <a:endParaRPr lang="en-US" sz="2000" dirty="0">
              <a:solidFill>
                <a:schemeClr val="tx1"/>
              </a:solidFill>
              <a:latin typeface="Arial Narrow" pitchFamily="34" charset="0"/>
              <a:cs typeface="Arial" pitchFamily="34" charset="0"/>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1600200"/>
            <a:ext cx="9144000" cy="838200"/>
          </a:xfrm>
        </p:spPr>
        <p:txBody>
          <a:bodyPr>
            <a:normAutofit/>
          </a:bodyPr>
          <a:lstStyle/>
          <a:p>
            <a:pPr algn="ctr"/>
            <a:r>
              <a:rPr lang="en-US" sz="3000" b="1" dirty="0">
                <a:solidFill>
                  <a:srgbClr val="FF00FF"/>
                </a:solidFill>
                <a:latin typeface="Cooper Std Black" pitchFamily="18" charset="0"/>
                <a:cs typeface="Times New Roman" pitchFamily="18" charset="0"/>
              </a:rPr>
              <a:t>LET US FIND OUT THE ANSWER</a:t>
            </a:r>
          </a:p>
        </p:txBody>
      </p:sp>
      <p:sp>
        <p:nvSpPr>
          <p:cNvPr id="5" name="Content Placeholder 2"/>
          <p:cNvSpPr>
            <a:spLocks noGrp="1"/>
          </p:cNvSpPr>
          <p:nvPr>
            <p:ph idx="1"/>
          </p:nvPr>
        </p:nvSpPr>
        <p:spPr>
          <a:xfrm>
            <a:off x="228600" y="2743200"/>
            <a:ext cx="8686800" cy="2133600"/>
          </a:xfrm>
        </p:spPr>
        <p:txBody>
          <a:bodyPr>
            <a:noAutofit/>
          </a:bodyPr>
          <a:lstStyle/>
          <a:p>
            <a:pPr marL="457200" indent="-457200">
              <a:lnSpc>
                <a:spcPct val="150000"/>
              </a:lnSpc>
              <a:buNone/>
            </a:pPr>
            <a:r>
              <a:rPr lang="en-US" sz="2500" dirty="0">
                <a:solidFill>
                  <a:schemeClr val="tx1"/>
                </a:solidFill>
                <a:latin typeface="Arial Narrow" pitchFamily="34" charset="0"/>
                <a:cs typeface="Arial" pitchFamily="34" charset="0"/>
              </a:rPr>
              <a:t>1.	</a:t>
            </a:r>
            <a:r>
              <a:rPr lang="en-US" sz="2500" dirty="0">
                <a:solidFill>
                  <a:schemeClr val="tx1"/>
                </a:solidFill>
                <a:latin typeface="Arial Narrow" pitchFamily="34" charset="0"/>
                <a:cs typeface="Arial" pitchFamily="34" charset="0"/>
              </a:rPr>
              <a:t>What is the promise that God gave to those who keep the covenant?</a:t>
            </a:r>
            <a:endParaRPr lang="en-US" sz="2500" dirty="0">
              <a:solidFill>
                <a:schemeClr val="tx1"/>
              </a:solidFill>
              <a:latin typeface="Arial Narrow" pitchFamily="34" charset="0"/>
              <a:cs typeface="Arial" pitchFamily="34" charset="0"/>
            </a:endParaRPr>
          </a:p>
          <a:p>
            <a:pPr marL="457200" indent="-457200" algn="just">
              <a:lnSpc>
                <a:spcPct val="150000"/>
              </a:lnSpc>
              <a:buNone/>
            </a:pPr>
            <a:r>
              <a:rPr lang="en-US" sz="2500" dirty="0">
                <a:solidFill>
                  <a:schemeClr val="tx1"/>
                </a:solidFill>
                <a:latin typeface="Arial Narrow" pitchFamily="34" charset="0"/>
                <a:cs typeface="Arial" pitchFamily="34" charset="0"/>
              </a:rPr>
              <a:t>2.	</a:t>
            </a:r>
            <a:r>
              <a:rPr lang="en-US" sz="2500" dirty="0">
                <a:solidFill>
                  <a:schemeClr val="tx1"/>
                </a:solidFill>
                <a:latin typeface="Arial Narrow" pitchFamily="34" charset="0"/>
                <a:cs typeface="Arial" pitchFamily="34" charset="0"/>
              </a:rPr>
              <a:t>Which is the place where God gave the commandments to Moses?</a:t>
            </a:r>
            <a:endParaRPr lang="en-US" sz="2500" dirty="0">
              <a:solidFill>
                <a:schemeClr val="tx1"/>
              </a:solidFill>
              <a:latin typeface="Arial Narrow" pitchFamily="34" charset="0"/>
              <a:cs typeface="Arial" pitchFamily="34" charset="0"/>
            </a:endParaRPr>
          </a:p>
          <a:p>
            <a:pPr marL="457200" indent="-457200">
              <a:lnSpc>
                <a:spcPct val="150000"/>
              </a:lnSpc>
              <a:buNone/>
            </a:pPr>
            <a:r>
              <a:rPr lang="en-US" sz="2500" dirty="0">
                <a:solidFill>
                  <a:schemeClr val="tx1"/>
                </a:solidFill>
                <a:latin typeface="Arial Narrow" pitchFamily="34" charset="0"/>
                <a:cs typeface="Arial" pitchFamily="34" charset="0"/>
              </a:rPr>
              <a:t>3.	</a:t>
            </a:r>
            <a:r>
              <a:rPr lang="en-US" sz="2500" dirty="0">
                <a:solidFill>
                  <a:schemeClr val="tx1"/>
                </a:solidFill>
                <a:latin typeface="Arial Narrow" pitchFamily="34" charset="0"/>
                <a:cs typeface="Arial" pitchFamily="34" charset="0"/>
              </a:rPr>
              <a:t>What is the main content of the ten commandments?</a:t>
            </a:r>
            <a:endParaRPr lang="en-US" sz="2500" dirty="0">
              <a:solidFill>
                <a:schemeClr val="tx1"/>
              </a:solidFill>
              <a:latin typeface="Arial Narrow" pitchFamily="34" charset="0"/>
              <a:cs typeface="Arial" pitchFamily="34" charset="0"/>
            </a:endParaRPr>
          </a:p>
          <a:p>
            <a:pPr marL="457200" indent="-457200">
              <a:lnSpc>
                <a:spcPct val="150000"/>
              </a:lnSpc>
              <a:buNone/>
            </a:pPr>
            <a:r>
              <a:rPr lang="en-US" sz="2500" dirty="0">
                <a:solidFill>
                  <a:schemeClr val="tx1"/>
                </a:solidFill>
                <a:latin typeface="Arial Narrow" pitchFamily="34" charset="0"/>
                <a:cs typeface="Arial" pitchFamily="34" charset="0"/>
              </a:rPr>
              <a:t>4.	</a:t>
            </a:r>
            <a:r>
              <a:rPr lang="en-US" sz="2500" dirty="0">
                <a:solidFill>
                  <a:schemeClr val="tx1"/>
                </a:solidFill>
                <a:latin typeface="Arial Narrow" pitchFamily="34" charset="0"/>
                <a:cs typeface="Arial" pitchFamily="34" charset="0"/>
              </a:rPr>
              <a:t>What is the new commandment that Jesus gave us?</a:t>
            </a:r>
            <a:endParaRPr lang="en-US" sz="2500" dirty="0">
              <a:solidFill>
                <a:schemeClr val="tx1"/>
              </a:solidFill>
              <a:latin typeface="Arial Narrow" pitchFamily="34" charset="0"/>
              <a:cs typeface="Arial" pitchFamily="34" charset="0"/>
            </a:endParaRPr>
          </a:p>
        </p:txBody>
      </p:sp>
      <p:sp>
        <p:nvSpPr>
          <p:cNvPr id="7" name="Rectangle 6"/>
          <p:cNvSpPr/>
          <p:nvPr/>
        </p:nvSpPr>
        <p:spPr>
          <a:xfrm>
            <a:off x="0" y="1981200"/>
            <a:ext cx="914400" cy="1524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8229600" y="1981200"/>
            <a:ext cx="914400" cy="1524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6" name="Picture 4" descr="C:\Users\user\Desktop\vadafone\G_Multi01.gif"/>
          <p:cNvPicPr>
            <a:picLocks noChangeAspect="1" noChangeArrowheads="1" noCrop="1"/>
          </p:cNvPicPr>
          <p:nvPr/>
        </p:nvPicPr>
        <p:blipFill>
          <a:blip r:embed="rId2" cstate="print"/>
          <a:srcRect/>
          <a:stretch>
            <a:fillRect/>
          </a:stretch>
        </p:blipFill>
        <p:spPr bwMode="auto">
          <a:xfrm>
            <a:off x="1828800" y="1600200"/>
            <a:ext cx="5410200" cy="3657600"/>
          </a:xfrm>
          <a:prstGeom prst="rect">
            <a:avLst/>
          </a:prstGeom>
          <a:noFill/>
        </p:spPr>
      </p:pic>
      <p:pic>
        <p:nvPicPr>
          <p:cNvPr id="9" name="Picture 2" descr="C:\Users\user\Desktop\SMCC PHOTO\Candle-06-june.gif"/>
          <p:cNvPicPr>
            <a:picLocks noChangeAspect="1" noChangeArrowheads="1" noCrop="1"/>
          </p:cNvPicPr>
          <p:nvPr/>
        </p:nvPicPr>
        <p:blipFill>
          <a:blip r:embed="rId3" cstate="print"/>
          <a:srcRect/>
          <a:stretch>
            <a:fillRect/>
          </a:stretch>
        </p:blipFill>
        <p:spPr bwMode="auto">
          <a:xfrm>
            <a:off x="3810000" y="1357544"/>
            <a:ext cx="1524000" cy="2071456"/>
          </a:xfrm>
          <a:prstGeom prst="rect">
            <a:avLst/>
          </a:prstGeom>
          <a:noFill/>
        </p:spPr>
      </p:pic>
      <p:sp>
        <p:nvSpPr>
          <p:cNvPr id="5" name="Rectangle 4"/>
          <p:cNvSpPr/>
          <p:nvPr/>
        </p:nvSpPr>
        <p:spPr>
          <a:xfrm>
            <a:off x="914400" y="4343400"/>
            <a:ext cx="7315200" cy="124649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Thank </a:t>
            </a:r>
            <a:r>
              <a:rPr lang="en-US" sz="7500" b="1"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you</a:t>
            </a:r>
            <a:endPar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endParaRPr>
          </a:p>
        </p:txBody>
      </p:sp>
      <p:pic>
        <p:nvPicPr>
          <p:cNvPr id="14" name="Picture 8" descr="mobile 032"/>
          <p:cNvPicPr>
            <a:picLocks noChangeAspect="1" noChangeArrowheads="1" noCrop="1"/>
          </p:cNvPicPr>
          <p:nvPr/>
        </p:nvPicPr>
        <p:blipFill>
          <a:blip r:embed="rId4" cstate="print"/>
          <a:srcRect/>
          <a:stretch>
            <a:fillRect/>
          </a:stretch>
        </p:blipFill>
        <p:spPr bwMode="auto">
          <a:xfrm rot="19266774">
            <a:off x="3962138" y="3504262"/>
            <a:ext cx="1257057" cy="928432"/>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2" dur="2000" fill="hold"/>
                                        <p:tgtEl>
                                          <p:spTgt spid="14"/>
                                        </p:tgtEl>
                                        <p:attrNameLst>
                                          <p:attrName>ppt_x</p:attrName>
                                          <p:attrName>ppt_y</p:attrName>
                                        </p:attrNameLst>
                                      </p:cBhvr>
                                    </p:animMotion>
                                  </p:childTnLst>
                                </p:cTn>
                              </p:par>
                            </p:childTnLst>
                          </p:cTn>
                        </p:par>
                        <p:par>
                          <p:cTn id="13" fill="hold">
                            <p:stCondLst>
                              <p:cond delay="2000"/>
                            </p:stCondLst>
                            <p:childTnLst>
                              <p:par>
                                <p:cTn id="14" presetID="26" presetClass="emph" presetSubtype="0" fill="hold" grpId="1" nodeType="afterEffect">
                                  <p:stCondLst>
                                    <p:cond delay="0"/>
                                  </p:stCondLst>
                                  <p:iterate type="lt">
                                    <p:tmPct val="0"/>
                                  </p:iterate>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458200" cy="1143000"/>
          </a:xfrm>
        </p:spPr>
        <p:txBody>
          <a:bodyPr>
            <a:normAutofit lnSpcReduction="10000"/>
          </a:bodyPr>
          <a:lstStyle/>
          <a:p>
            <a:pPr algn="ctr"/>
            <a:r>
              <a:rPr lang="en-US" sz="3000" b="1" dirty="0">
                <a:solidFill>
                  <a:schemeClr val="tx1"/>
                </a:solidFill>
                <a:latin typeface="Cooper Std Black" pitchFamily="18" charset="0"/>
                <a:cs typeface="Times New Roman" pitchFamily="18" charset="0"/>
              </a:rPr>
              <a:t>LESSON </a:t>
            </a:r>
            <a:r>
              <a:rPr lang="en-US" sz="3000" b="1" dirty="0">
                <a:solidFill>
                  <a:schemeClr val="tx1"/>
                </a:solidFill>
                <a:latin typeface="Cooper Std Black" pitchFamily="18" charset="0"/>
                <a:cs typeface="Times New Roman" pitchFamily="18" charset="0"/>
              </a:rPr>
              <a:t>8</a:t>
            </a:r>
            <a:endParaRPr lang="en-US" sz="3000" b="1" dirty="0">
              <a:solidFill>
                <a:schemeClr val="tx1"/>
              </a:solidFill>
              <a:latin typeface="Cooper Std Black" pitchFamily="18" charset="0"/>
              <a:cs typeface="Times New Roman" pitchFamily="18" charset="0"/>
            </a:endParaRPr>
          </a:p>
          <a:p>
            <a:pPr algn="ctr"/>
            <a:r>
              <a:rPr lang="en-US" sz="3500" b="1" u="sng" dirty="0">
                <a:solidFill>
                  <a:srgbClr val="FF0000"/>
                </a:solidFill>
                <a:latin typeface="Cooper Std Black" pitchFamily="18" charset="0"/>
                <a:ea typeface="Ebrima" pitchFamily="2" charset="0"/>
                <a:cs typeface="Times New Roman" pitchFamily="18" charset="0"/>
              </a:rPr>
              <a:t>THE </a:t>
            </a:r>
            <a:r>
              <a:rPr lang="en-US" sz="3500" b="1" u="sng" dirty="0">
                <a:solidFill>
                  <a:srgbClr val="FF0000"/>
                </a:solidFill>
                <a:latin typeface="Cooper Std Black" pitchFamily="18" charset="0"/>
                <a:ea typeface="Ebrima" pitchFamily="2" charset="0"/>
                <a:cs typeface="Times New Roman" pitchFamily="18" charset="0"/>
              </a:rPr>
              <a:t>COVENANT OF SINAI</a:t>
            </a:r>
            <a:endParaRPr lang="en-US" sz="3500" b="1" u="sng" dirty="0">
              <a:solidFill>
                <a:srgbClr val="FF0000"/>
              </a:solidFill>
              <a:latin typeface="Cooper Std Black" pitchFamily="18" charset="0"/>
              <a:ea typeface="Ebrima" pitchFamily="2" charset="0"/>
              <a:cs typeface="Times New Roman" pitchFamily="18" charset="0"/>
            </a:endParaRPr>
          </a:p>
        </p:txBody>
      </p:sp>
      <p:pic>
        <p:nvPicPr>
          <p:cNvPr id="2" name="Picture 2" descr="D:\class psd\class 5\lesson 8\image\bible-archeology-exodus-mt-sinai-sinai-drawing.jpg"/>
          <p:cNvPicPr>
            <a:picLocks noChangeAspect="1" noChangeArrowheads="1"/>
          </p:cNvPicPr>
          <p:nvPr/>
        </p:nvPicPr>
        <p:blipFill>
          <a:blip r:embed="rId2" cstate="print"/>
          <a:srcRect/>
          <a:stretch>
            <a:fillRect/>
          </a:stretch>
        </p:blipFill>
        <p:spPr bwMode="auto">
          <a:xfrm>
            <a:off x="685800" y="1600200"/>
            <a:ext cx="7698328" cy="50292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0"/>
            <a:ext cx="8686800" cy="1295400"/>
          </a:xfrm>
        </p:spPr>
        <p:txBody>
          <a:bodyPr>
            <a:noAutofit/>
          </a:bodyPr>
          <a:lstStyle/>
          <a:p>
            <a:pPr marL="0" indent="0" algn="just">
              <a:buNone/>
            </a:pPr>
            <a:r>
              <a:rPr lang="en-US" sz="2500" dirty="0">
                <a:solidFill>
                  <a:schemeClr val="tx1"/>
                </a:solidFill>
                <a:latin typeface="Arial Narrow" pitchFamily="34" charset="0"/>
                <a:cs typeface="Arial" pitchFamily="34" charset="0"/>
              </a:rPr>
              <a:t>	The Lord called Moses from mount Sinai and said: “ Thus you shall say to the house of Jacob, and tell the Israelites. You have seen what I did to the Egyptians, and how I bore you on eagles’ wings and brought you to myself.</a:t>
            </a:r>
            <a:endParaRPr lang="en-US" sz="2500" dirty="0">
              <a:solidFill>
                <a:srgbClr val="00B0F0"/>
              </a:solidFill>
              <a:latin typeface="Arial Narrow" pitchFamily="34" charset="0"/>
              <a:cs typeface="Arial" pitchFamily="34" charset="0"/>
            </a:endParaRPr>
          </a:p>
          <a:p>
            <a:pPr marL="0" indent="0" algn="just">
              <a:buNone/>
            </a:pPr>
            <a:r>
              <a:rPr lang="en-US" sz="2500" dirty="0">
                <a:solidFill>
                  <a:srgbClr val="00B0F0"/>
                </a:solidFill>
                <a:latin typeface="Arial Narrow" pitchFamily="34" charset="0"/>
                <a:cs typeface="Arial" pitchFamily="34" charset="0"/>
              </a:rPr>
              <a:t>	New therefore, if you obey my voice and keep my covenant, you shall be my treasured possession out of all the peoples.</a:t>
            </a:r>
            <a:endParaRPr lang="en-US" sz="2500" dirty="0">
              <a:solidFill>
                <a:srgbClr val="00B0F0"/>
              </a:solidFill>
              <a:latin typeface="Arial Narrow" pitchFamily="34" charset="0"/>
              <a:cs typeface="Arial" pitchFamily="34" charset="0"/>
            </a:endParaRPr>
          </a:p>
        </p:txBody>
      </p:sp>
      <p:pic>
        <p:nvPicPr>
          <p:cNvPr id="2" name="Picture 2" descr="D:\class psd\class 5\lesson 8\image\bible-archeology-exodus-mt-sinai-sinai-drawing.png"/>
          <p:cNvPicPr>
            <a:picLocks noChangeAspect="1" noChangeArrowheads="1"/>
          </p:cNvPicPr>
          <p:nvPr/>
        </p:nvPicPr>
        <p:blipFill>
          <a:blip r:embed="rId2" cstate="print"/>
          <a:srcRect/>
          <a:stretch>
            <a:fillRect/>
          </a:stretch>
        </p:blipFill>
        <p:spPr bwMode="auto">
          <a:xfrm flipH="1">
            <a:off x="2895600" y="0"/>
            <a:ext cx="6254750" cy="3697287"/>
          </a:xfrm>
          <a:prstGeom prst="rect">
            <a:avLst/>
          </a:prstGeom>
          <a:noFill/>
        </p:spPr>
      </p:pic>
      <p:pic>
        <p:nvPicPr>
          <p:cNvPr id="2051" name="Picture 3" descr="D:\class psd\class 5\lesson 8\image\Man-addressing-crowd-Moses-23.png"/>
          <p:cNvPicPr>
            <a:picLocks noChangeAspect="1" noChangeArrowheads="1"/>
          </p:cNvPicPr>
          <p:nvPr/>
        </p:nvPicPr>
        <p:blipFill>
          <a:blip r:embed="rId3" cstate="print"/>
          <a:srcRect/>
          <a:stretch>
            <a:fillRect/>
          </a:stretch>
        </p:blipFill>
        <p:spPr bwMode="auto">
          <a:xfrm>
            <a:off x="228600" y="893587"/>
            <a:ext cx="4379913" cy="2916413"/>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Consecration of god’s people</a:t>
            </a:r>
            <a:endParaRPr lang="en-US" sz="3500" b="1" dirty="0">
              <a:solidFill>
                <a:srgbClr val="FF0000"/>
              </a:solidFill>
              <a:latin typeface="Cooper Std Black" pitchFamily="18" charset="0"/>
              <a:cs typeface="Times New Roman" pitchFamily="18" charset="0"/>
            </a:endParaRPr>
          </a:p>
        </p:txBody>
      </p:sp>
      <p:sp>
        <p:nvSpPr>
          <p:cNvPr id="3" name="Content Placeholder 2"/>
          <p:cNvSpPr>
            <a:spLocks noGrp="1"/>
          </p:cNvSpPr>
          <p:nvPr>
            <p:ph idx="1"/>
          </p:nvPr>
        </p:nvSpPr>
        <p:spPr>
          <a:xfrm>
            <a:off x="228600" y="5029200"/>
            <a:ext cx="8686800" cy="1828800"/>
          </a:xfrm>
        </p:spPr>
        <p:txBody>
          <a:bodyPr>
            <a:noAutofit/>
          </a:bodyPr>
          <a:lstStyle/>
          <a:p>
            <a:pPr marL="0" indent="0" algn="just">
              <a:buNone/>
            </a:pPr>
            <a:r>
              <a:rPr lang="en-US" sz="2500" dirty="0">
                <a:solidFill>
                  <a:schemeClr val="tx1"/>
                </a:solidFill>
                <a:latin typeface="Arial Narrow" pitchFamily="34" charset="0"/>
                <a:cs typeface="Arial" pitchFamily="34" charset="0"/>
              </a:rPr>
              <a:t>	The Lord then said to Moses: </a:t>
            </a:r>
            <a:r>
              <a:rPr lang="en-US" sz="2500" dirty="0">
                <a:solidFill>
                  <a:srgbClr val="00B0F0"/>
                </a:solidFill>
                <a:latin typeface="Arial Narrow" pitchFamily="34" charset="0"/>
                <a:cs typeface="Arial" pitchFamily="34" charset="0"/>
              </a:rPr>
              <a:t>“ Go to the people and consecrate them today and tomorrow. Haven them wash their clothes and prepare for the third day, because on the third day the Lord will come down upon mount Sinai in the sight of all the people” </a:t>
            </a:r>
            <a:r>
              <a:rPr lang="en-US" sz="2500" dirty="0">
                <a:solidFill>
                  <a:schemeClr val="tx1"/>
                </a:solidFill>
                <a:latin typeface="Arial Narrow" pitchFamily="34" charset="0"/>
                <a:cs typeface="Arial" pitchFamily="34" charset="0"/>
              </a:rPr>
              <a:t>(Ex.19:10-11).</a:t>
            </a:r>
            <a:endParaRPr lang="en-US" sz="2500" dirty="0">
              <a:solidFill>
                <a:schemeClr val="tx1"/>
              </a:solidFill>
              <a:latin typeface="Arial Narrow" pitchFamily="34" charset="0"/>
              <a:cs typeface="Arial" pitchFamily="34" charset="0"/>
            </a:endParaRPr>
          </a:p>
        </p:txBody>
      </p:sp>
      <p:pic>
        <p:nvPicPr>
          <p:cNvPr id="3074" name="Picture 2" descr="C:\Users\user\Desktop\wandering-in-wilderness-257146.jpg"/>
          <p:cNvPicPr>
            <a:picLocks noChangeAspect="1" noChangeArrowheads="1"/>
          </p:cNvPicPr>
          <p:nvPr/>
        </p:nvPicPr>
        <p:blipFill>
          <a:blip r:embed="rId2" cstate="print"/>
          <a:srcRect l="5010" t="7042" r="4802" b="6112"/>
          <a:stretch>
            <a:fillRect/>
          </a:stretch>
        </p:blipFill>
        <p:spPr bwMode="auto">
          <a:xfrm>
            <a:off x="1752599" y="1066800"/>
            <a:ext cx="5562601" cy="3811412"/>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normAutofit/>
          </a:bodyPr>
          <a:lstStyle/>
          <a:p>
            <a:pPr algn="ctr"/>
            <a:r>
              <a:rPr lang="en-US" sz="3500" b="1" dirty="0">
                <a:solidFill>
                  <a:srgbClr val="FF0000"/>
                </a:solidFill>
                <a:latin typeface="Cooper Std Black" pitchFamily="18" charset="0"/>
                <a:cs typeface="Times New Roman" pitchFamily="18" charset="0"/>
              </a:rPr>
              <a:t>God on mount </a:t>
            </a:r>
            <a:r>
              <a:rPr lang="en-US" sz="3500" b="1" dirty="0" err="1">
                <a:solidFill>
                  <a:srgbClr val="FF0000"/>
                </a:solidFill>
                <a:latin typeface="Cooper Std Black" pitchFamily="18" charset="0"/>
                <a:cs typeface="Times New Roman" pitchFamily="18" charset="0"/>
              </a:rPr>
              <a:t>sinai</a:t>
            </a:r>
            <a:endParaRPr lang="en-US" sz="3500" b="1" dirty="0">
              <a:solidFill>
                <a:srgbClr val="FF0000"/>
              </a:solidFill>
              <a:latin typeface="Cooper Std Black" pitchFamily="18" charset="0"/>
              <a:cs typeface="Times New Roman" pitchFamily="18" charset="0"/>
            </a:endParaRPr>
          </a:p>
        </p:txBody>
      </p:sp>
      <p:sp>
        <p:nvSpPr>
          <p:cNvPr id="8" name="TextBox 7"/>
          <p:cNvSpPr txBox="1"/>
          <p:nvPr/>
        </p:nvSpPr>
        <p:spPr>
          <a:xfrm>
            <a:off x="228600" y="3150781"/>
            <a:ext cx="8686800" cy="3554819"/>
          </a:xfrm>
          <a:prstGeom prst="rect">
            <a:avLst/>
          </a:prstGeom>
          <a:noFill/>
        </p:spPr>
        <p:txBody>
          <a:bodyPr wrap="square" rtlCol="0">
            <a:spAutoFit/>
          </a:bodyPr>
          <a:lstStyle/>
          <a:p>
            <a:pPr algn="just"/>
            <a:r>
              <a:rPr lang="en-US" sz="2500" dirty="0">
                <a:latin typeface="Arial Narrow" pitchFamily="34" charset="0"/>
                <a:cs typeface="Arial" pitchFamily="34" charset="0"/>
              </a:rPr>
              <a:t>	On the morning of the third day there was thunder and lightning. A dense cloud appeared on the mountain. A very loud blast of the trumpet was heard. This made all the people in the camp tremble in fear. When God came down on the mountain with thunder and trumpet blast, the Israelites were terrified out of their wits. They stood away as thy were too scared to see or hear Him. They were not bold enough to see for themselves the great glory of the Lord God. They said to Moses: </a:t>
            </a:r>
            <a:r>
              <a:rPr lang="en-US" sz="2500" dirty="0">
                <a:solidFill>
                  <a:srgbClr val="FF00FF"/>
                </a:solidFill>
                <a:latin typeface="Arial Narrow" pitchFamily="34" charset="0"/>
                <a:cs typeface="Arial" pitchFamily="34" charset="0"/>
              </a:rPr>
              <a:t>“ You speak to us, and we will listen; but do not let God speak to us, or we will die” </a:t>
            </a:r>
            <a:r>
              <a:rPr lang="en-US" sz="2500" dirty="0">
                <a:latin typeface="Arial Narrow" pitchFamily="34" charset="0"/>
                <a:cs typeface="Arial" pitchFamily="34" charset="0"/>
              </a:rPr>
              <a:t>Ex. 20:19)</a:t>
            </a:r>
            <a:endParaRPr lang="en-US" sz="2500" dirty="0">
              <a:latin typeface="Arial Narrow" pitchFamily="34" charset="0"/>
            </a:endParaRPr>
          </a:p>
        </p:txBody>
      </p:sp>
      <p:pic>
        <p:nvPicPr>
          <p:cNvPr id="4098" name="Picture 2" descr="D:\class psd\class 5\lesson 8\image\bible-archeology-exodus-mt-sinai-sinai-drawing.jpg"/>
          <p:cNvPicPr>
            <a:picLocks noChangeAspect="1" noChangeArrowheads="1"/>
          </p:cNvPicPr>
          <p:nvPr/>
        </p:nvPicPr>
        <p:blipFill>
          <a:blip r:embed="rId2" cstate="print"/>
          <a:srcRect/>
          <a:stretch>
            <a:fillRect/>
          </a:stretch>
        </p:blipFill>
        <p:spPr bwMode="auto">
          <a:xfrm>
            <a:off x="3048000" y="1066800"/>
            <a:ext cx="3032674" cy="1981200"/>
          </a:xfrm>
          <a:prstGeom prst="rect">
            <a:avLst/>
          </a:prstGeom>
          <a:noFill/>
          <a:effec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152400"/>
            <a:ext cx="8839200" cy="6553200"/>
          </a:xfrm>
          <a:prstGeom prst="roundRect">
            <a:avLst>
              <a:gd name="adj" fmla="val 2822"/>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Clr>
                <a:srgbClr val="FF00FF"/>
              </a:buClr>
              <a:buFont typeface="+mj-lt"/>
              <a:buAutoNum type="romanUcPeriod"/>
            </a:pPr>
            <a:r>
              <a:rPr lang="en-US" sz="2500" dirty="0">
                <a:solidFill>
                  <a:srgbClr val="00B0F0"/>
                </a:solidFill>
                <a:latin typeface="Arial Narrow" pitchFamily="34" charset="0"/>
                <a:cs typeface="Arial" pitchFamily="34" charset="0"/>
              </a:rPr>
              <a:t> 	I am the Lord your God. You shall have no other gods before me.</a:t>
            </a:r>
          </a:p>
          <a:p>
            <a:pPr marL="514350" indent="-514350">
              <a:buClr>
                <a:srgbClr val="FF00FF"/>
              </a:buClr>
              <a:buFont typeface="+mj-lt"/>
              <a:buAutoNum type="romanUcPeriod"/>
            </a:pPr>
            <a:r>
              <a:rPr lang="en-US" sz="2500" dirty="0">
                <a:solidFill>
                  <a:srgbClr val="00B0F0"/>
                </a:solidFill>
                <a:latin typeface="Arial Narrow" pitchFamily="34" charset="0"/>
                <a:cs typeface="Arial" pitchFamily="34" charset="0"/>
              </a:rPr>
              <a:t> 	You shall not make wrong use of the name if the Lord your God.</a:t>
            </a:r>
          </a:p>
          <a:p>
            <a:pPr marL="514350" indent="-514350" algn="just">
              <a:buClr>
                <a:srgbClr val="FF00FF"/>
              </a:buClr>
              <a:buFont typeface="+mj-lt"/>
              <a:buAutoNum type="romanUcPeriod"/>
            </a:pPr>
            <a:r>
              <a:rPr lang="en-US" sz="2500" dirty="0">
                <a:solidFill>
                  <a:srgbClr val="00B0F0"/>
                </a:solidFill>
                <a:latin typeface="Arial Narrow" pitchFamily="34" charset="0"/>
                <a:cs typeface="Arial" pitchFamily="34" charset="0"/>
              </a:rPr>
              <a:t> 	Remember the Sabbath day, and keep it holy, Six days 	you shall 	</a:t>
            </a:r>
            <a:r>
              <a:rPr lang="en-US" sz="2500" dirty="0" err="1">
                <a:solidFill>
                  <a:srgbClr val="00B0F0"/>
                </a:solidFill>
                <a:latin typeface="Arial Narrow" pitchFamily="34" charset="0"/>
                <a:cs typeface="Arial" pitchFamily="34" charset="0"/>
              </a:rPr>
              <a:t>labour</a:t>
            </a:r>
            <a:r>
              <a:rPr lang="en-US" sz="2500" dirty="0">
                <a:solidFill>
                  <a:srgbClr val="00B0F0"/>
                </a:solidFill>
                <a:latin typeface="Arial Narrow" pitchFamily="34" charset="0"/>
                <a:cs typeface="Arial" pitchFamily="34" charset="0"/>
              </a:rPr>
              <a:t> and do all your work. But the seventh day is a Sabbath to 	the Lord your God.</a:t>
            </a:r>
          </a:p>
          <a:p>
            <a:pPr marL="514350" indent="-514350" algn="just">
              <a:buClr>
                <a:srgbClr val="FF00FF"/>
              </a:buClr>
              <a:buFont typeface="+mj-lt"/>
              <a:buAutoNum type="romanUcPeriod"/>
            </a:pPr>
            <a:r>
              <a:rPr lang="en-US" sz="2500" dirty="0">
                <a:solidFill>
                  <a:srgbClr val="00B0F0"/>
                </a:solidFill>
                <a:latin typeface="Arial Narrow" pitchFamily="34" charset="0"/>
                <a:cs typeface="Arial" pitchFamily="34" charset="0"/>
              </a:rPr>
              <a:t> 	Honor your father and your mother, so that you days may be long 	in the land that the Lord your God is giving you.</a:t>
            </a:r>
          </a:p>
          <a:p>
            <a:pPr marL="514350" indent="-514350">
              <a:buClr>
                <a:srgbClr val="FF00FF"/>
              </a:buClr>
              <a:buFont typeface="+mj-lt"/>
              <a:buAutoNum type="romanUcPeriod"/>
            </a:pPr>
            <a:r>
              <a:rPr lang="en-US" sz="2500" dirty="0">
                <a:solidFill>
                  <a:srgbClr val="00B0F0"/>
                </a:solidFill>
                <a:latin typeface="Arial Narrow" pitchFamily="34" charset="0"/>
                <a:cs typeface="Arial" pitchFamily="34" charset="0"/>
              </a:rPr>
              <a:t> 	You shall not murder.</a:t>
            </a:r>
          </a:p>
          <a:p>
            <a:pPr marL="514350" indent="-514350">
              <a:buClr>
                <a:srgbClr val="FF00FF"/>
              </a:buClr>
              <a:buFont typeface="+mj-lt"/>
              <a:buAutoNum type="romanUcPeriod"/>
            </a:pPr>
            <a:r>
              <a:rPr lang="en-US" sz="2500" dirty="0">
                <a:solidFill>
                  <a:srgbClr val="00B0F0"/>
                </a:solidFill>
                <a:latin typeface="Arial Narrow" pitchFamily="34" charset="0"/>
                <a:cs typeface="Arial" pitchFamily="34" charset="0"/>
              </a:rPr>
              <a:t> 	You shall not commit adultery.</a:t>
            </a:r>
          </a:p>
          <a:p>
            <a:pPr marL="514350" indent="-514350">
              <a:buClr>
                <a:srgbClr val="FF00FF"/>
              </a:buClr>
              <a:buFont typeface="+mj-lt"/>
              <a:buAutoNum type="romanUcPeriod"/>
            </a:pPr>
            <a:r>
              <a:rPr lang="en-US" sz="2500" dirty="0">
                <a:solidFill>
                  <a:srgbClr val="00B0F0"/>
                </a:solidFill>
                <a:latin typeface="Arial Narrow" pitchFamily="34" charset="0"/>
                <a:cs typeface="Arial" pitchFamily="34" charset="0"/>
              </a:rPr>
              <a:t> 	You shall not steal.</a:t>
            </a:r>
          </a:p>
          <a:p>
            <a:pPr marL="514350" indent="-514350">
              <a:buClr>
                <a:srgbClr val="FF00FF"/>
              </a:buClr>
              <a:buFont typeface="+mj-lt"/>
              <a:buAutoNum type="romanUcPeriod"/>
            </a:pPr>
            <a:r>
              <a:rPr lang="en-US" sz="2500" dirty="0">
                <a:solidFill>
                  <a:srgbClr val="00B0F0"/>
                </a:solidFill>
                <a:latin typeface="Arial Narrow" pitchFamily="34" charset="0"/>
                <a:cs typeface="Arial" pitchFamily="34" charset="0"/>
              </a:rPr>
              <a:t> 	You shall not  bear false witness against your </a:t>
            </a:r>
            <a:r>
              <a:rPr lang="en-US" sz="2500" dirty="0" err="1">
                <a:solidFill>
                  <a:srgbClr val="00B0F0"/>
                </a:solidFill>
                <a:latin typeface="Arial Narrow" pitchFamily="34" charset="0"/>
                <a:cs typeface="Arial" pitchFamily="34" charset="0"/>
              </a:rPr>
              <a:t>neighbour</a:t>
            </a:r>
            <a:r>
              <a:rPr lang="en-US" sz="2500" dirty="0">
                <a:solidFill>
                  <a:srgbClr val="00B0F0"/>
                </a:solidFill>
                <a:latin typeface="Arial Narrow" pitchFamily="34" charset="0"/>
                <a:cs typeface="Arial" pitchFamily="34" charset="0"/>
              </a:rPr>
              <a:t>.</a:t>
            </a:r>
          </a:p>
          <a:p>
            <a:pPr marL="514350" indent="-514350">
              <a:buClr>
                <a:srgbClr val="FF00FF"/>
              </a:buClr>
              <a:buFont typeface="+mj-lt"/>
              <a:buAutoNum type="romanUcPeriod"/>
            </a:pPr>
            <a:r>
              <a:rPr lang="en-US" sz="2500" dirty="0">
                <a:solidFill>
                  <a:srgbClr val="00B0F0"/>
                </a:solidFill>
                <a:latin typeface="Arial Narrow" pitchFamily="34" charset="0"/>
                <a:cs typeface="Arial" pitchFamily="34" charset="0"/>
              </a:rPr>
              <a:t> 	You shall not covet your </a:t>
            </a:r>
            <a:r>
              <a:rPr lang="en-US" sz="2500" dirty="0" err="1">
                <a:solidFill>
                  <a:srgbClr val="00B0F0"/>
                </a:solidFill>
                <a:latin typeface="Arial Narrow" pitchFamily="34" charset="0"/>
                <a:cs typeface="Arial" pitchFamily="34" charset="0"/>
              </a:rPr>
              <a:t>neighbour’s</a:t>
            </a:r>
            <a:r>
              <a:rPr lang="en-US" sz="2500" dirty="0">
                <a:solidFill>
                  <a:srgbClr val="00B0F0"/>
                </a:solidFill>
                <a:latin typeface="Arial Narrow" pitchFamily="34" charset="0"/>
                <a:cs typeface="Arial" pitchFamily="34" charset="0"/>
              </a:rPr>
              <a:t> wife.</a:t>
            </a:r>
          </a:p>
          <a:p>
            <a:pPr marL="514350" indent="-514350" algn="just">
              <a:buClr>
                <a:srgbClr val="FF00FF"/>
              </a:buClr>
              <a:buFont typeface="+mj-lt"/>
              <a:buAutoNum type="romanUcPeriod"/>
            </a:pPr>
            <a:r>
              <a:rPr lang="en-US" sz="2500" dirty="0">
                <a:solidFill>
                  <a:srgbClr val="00B0F0"/>
                </a:solidFill>
                <a:latin typeface="Arial Narrow" pitchFamily="34" charset="0"/>
                <a:cs typeface="Arial" pitchFamily="34" charset="0"/>
              </a:rPr>
              <a:t> 	You shall not covet your </a:t>
            </a:r>
            <a:r>
              <a:rPr lang="en-US" sz="2500" dirty="0" err="1">
                <a:solidFill>
                  <a:srgbClr val="00B0F0"/>
                </a:solidFill>
                <a:latin typeface="Arial Narrow" pitchFamily="34" charset="0"/>
                <a:cs typeface="Arial" pitchFamily="34" charset="0"/>
              </a:rPr>
              <a:t>neighbour’s</a:t>
            </a:r>
            <a:r>
              <a:rPr lang="en-US" sz="2500" dirty="0">
                <a:solidFill>
                  <a:srgbClr val="00B0F0"/>
                </a:solidFill>
                <a:latin typeface="Arial Narrow" pitchFamily="34" charset="0"/>
                <a:cs typeface="Arial" pitchFamily="34" charset="0"/>
              </a:rPr>
              <a:t> house, slave, ox, donkey or 	anything that belongs to your </a:t>
            </a:r>
            <a:r>
              <a:rPr lang="en-US" sz="2500" dirty="0" err="1">
                <a:solidFill>
                  <a:srgbClr val="00B0F0"/>
                </a:solidFill>
                <a:latin typeface="Arial Narrow" pitchFamily="34" charset="0"/>
                <a:cs typeface="Arial" pitchFamily="34" charset="0"/>
              </a:rPr>
              <a:t>neighbour</a:t>
            </a:r>
            <a:r>
              <a:rPr lang="en-US" sz="2500" dirty="0">
                <a:solidFill>
                  <a:srgbClr val="00B0F0"/>
                </a:solidFill>
                <a:latin typeface="Arial Narrow" pitchFamily="34" charset="0"/>
                <a:cs typeface="Arial" pitchFamily="34" charset="0"/>
              </a:rPr>
              <a:t> </a:t>
            </a:r>
            <a:r>
              <a:rPr lang="en-US" sz="2500" dirty="0">
                <a:solidFill>
                  <a:schemeClr val="tx1"/>
                </a:solidFill>
                <a:latin typeface="Arial Narrow" pitchFamily="34" charset="0"/>
                <a:cs typeface="Arial" pitchFamily="34" charset="0"/>
              </a:rPr>
              <a:t>(Ex. 20:1-17).</a:t>
            </a:r>
            <a:endParaRPr lang="en-US" sz="2500" dirty="0">
              <a:solidFill>
                <a:schemeClr val="tx1"/>
              </a:solidFill>
              <a:latin typeface="Arial Narrow" pitchFamily="34" charset="0"/>
              <a:cs typeface="Arial" pitchFamily="34" charset="0"/>
            </a:endParaRPr>
          </a:p>
        </p:txBody>
      </p:sp>
      <p:pic>
        <p:nvPicPr>
          <p:cNvPr id="6" name="Picture 2" descr="D:\class psd\class 5\lesson 8\image\bible-archeology-exodus-mt-sinai-sinai-drawing.jpg"/>
          <p:cNvPicPr>
            <a:picLocks noChangeAspect="1" noChangeArrowheads="1"/>
          </p:cNvPicPr>
          <p:nvPr/>
        </p:nvPicPr>
        <p:blipFill>
          <a:blip r:embed="rId2" cstate="print"/>
          <a:srcRect/>
          <a:stretch>
            <a:fillRect/>
          </a:stretch>
        </p:blipFill>
        <p:spPr bwMode="auto">
          <a:xfrm>
            <a:off x="5609002" y="2895600"/>
            <a:ext cx="3382598" cy="2209800"/>
          </a:xfrm>
          <a:prstGeom prst="rect">
            <a:avLst/>
          </a:prstGeom>
          <a:noFill/>
          <a:effectLst>
            <a:softEdge rad="635000"/>
          </a:effec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class psd\class 5\lesson 8\image\bible-archeology-exodus-mt-sinai-sinai-drawing.jpg"/>
          <p:cNvPicPr>
            <a:picLocks noChangeAspect="1" noChangeArrowheads="1"/>
          </p:cNvPicPr>
          <p:nvPr/>
        </p:nvPicPr>
        <p:blipFill>
          <a:blip r:embed="rId2" cstate="print"/>
          <a:srcRect/>
          <a:stretch>
            <a:fillRect/>
          </a:stretch>
        </p:blipFill>
        <p:spPr bwMode="auto">
          <a:xfrm>
            <a:off x="2422649" y="0"/>
            <a:ext cx="6648555" cy="4343400"/>
          </a:xfrm>
          <a:prstGeom prst="rect">
            <a:avLst/>
          </a:prstGeom>
          <a:noFill/>
          <a:effectLst>
            <a:softEdge rad="635000"/>
          </a:effectLst>
        </p:spPr>
      </p:pic>
      <p:sp>
        <p:nvSpPr>
          <p:cNvPr id="2" name="Title 1"/>
          <p:cNvSpPr>
            <a:spLocks noGrp="1"/>
          </p:cNvSpPr>
          <p:nvPr>
            <p:ph type="title"/>
          </p:nvPr>
        </p:nvSpPr>
        <p:spPr>
          <a:xfrm>
            <a:off x="0" y="228600"/>
            <a:ext cx="9144000" cy="838200"/>
          </a:xfrm>
        </p:spPr>
        <p:txBody>
          <a:bodyPr>
            <a:normAutofit fontScale="90000"/>
          </a:bodyPr>
          <a:lstStyle/>
          <a:p>
            <a:pPr algn="ctr"/>
            <a:r>
              <a:rPr lang="en-US" sz="3500" b="1" dirty="0">
                <a:solidFill>
                  <a:srgbClr val="FF0000"/>
                </a:solidFill>
                <a:latin typeface="Cooper Std Black" pitchFamily="18" charset="0"/>
                <a:cs typeface="Times New Roman" pitchFamily="18" charset="0"/>
              </a:rPr>
              <a:t>Handing </a:t>
            </a:r>
            <a:r>
              <a:rPr lang="en-US" sz="3500" b="1" dirty="0" err="1">
                <a:solidFill>
                  <a:srgbClr val="FF0000"/>
                </a:solidFill>
                <a:latin typeface="Cooper Std Black" pitchFamily="18" charset="0"/>
                <a:cs typeface="Times New Roman" pitchFamily="18" charset="0"/>
              </a:rPr>
              <a:t>ove</a:t>
            </a:r>
            <a:r>
              <a:rPr lang="en-US" sz="3500" b="1" dirty="0">
                <a:solidFill>
                  <a:srgbClr val="FF0000"/>
                </a:solidFill>
                <a:latin typeface="Cooper Std Black" pitchFamily="18" charset="0"/>
                <a:cs typeface="Times New Roman" pitchFamily="18" charset="0"/>
              </a:rPr>
              <a:t> the commandments</a:t>
            </a:r>
            <a:endParaRPr lang="en-US" sz="3500" b="1" dirty="0">
              <a:solidFill>
                <a:srgbClr val="FF0000"/>
              </a:solidFill>
              <a:latin typeface="Cooper Std Black" pitchFamily="18" charset="0"/>
              <a:cs typeface="Times New Roman" pitchFamily="18" charset="0"/>
            </a:endParaRPr>
          </a:p>
        </p:txBody>
      </p:sp>
      <p:sp>
        <p:nvSpPr>
          <p:cNvPr id="3" name="Content Placeholder 2"/>
          <p:cNvSpPr>
            <a:spLocks noGrp="1"/>
          </p:cNvSpPr>
          <p:nvPr>
            <p:ph idx="1"/>
          </p:nvPr>
        </p:nvSpPr>
        <p:spPr>
          <a:xfrm>
            <a:off x="152400" y="4191000"/>
            <a:ext cx="8686800" cy="1676400"/>
          </a:xfrm>
        </p:spPr>
        <p:txBody>
          <a:bodyPr>
            <a:noAutofit/>
          </a:bodyPr>
          <a:lstStyle/>
          <a:p>
            <a:pPr marL="0" indent="0" algn="just">
              <a:buNone/>
            </a:pPr>
            <a:r>
              <a:rPr lang="en-US" sz="2500" dirty="0">
                <a:solidFill>
                  <a:schemeClr val="tx1"/>
                </a:solidFill>
                <a:latin typeface="Arial Narrow" pitchFamily="34" charset="0"/>
                <a:cs typeface="Arial" pitchFamily="34" charset="0"/>
              </a:rPr>
              <a:t>	The Lord spoke to Moses: “ Come up to me on the mountain and wait there. I will give you the tablets of stone with the law and commandment which I have written for their instructions” (Ex.24:12).</a:t>
            </a:r>
          </a:p>
          <a:p>
            <a:pPr marL="0" indent="0" algn="ctr">
              <a:buNone/>
            </a:pPr>
            <a:r>
              <a:rPr lang="en-US" sz="3500" b="1" dirty="0">
                <a:solidFill>
                  <a:srgbClr val="00B0F0"/>
                </a:solidFill>
                <a:latin typeface="Arial Narrow" pitchFamily="34" charset="0"/>
                <a:cs typeface="Arial" pitchFamily="34" charset="0"/>
              </a:rPr>
              <a:t>These tablets had writings on both sides in God’s own hand.</a:t>
            </a:r>
            <a:endParaRPr lang="en-US" sz="3500" b="1" dirty="0">
              <a:solidFill>
                <a:srgbClr val="00B0F0"/>
              </a:solidFill>
              <a:latin typeface="Arial Narrow" pitchFamily="34" charset="0"/>
              <a:cs typeface="Arial" pitchFamily="34" charset="0"/>
            </a:endParaRPr>
          </a:p>
        </p:txBody>
      </p:sp>
      <p:pic>
        <p:nvPicPr>
          <p:cNvPr id="4" name="Picture 2" descr="D:\class psd\class 5\lesson 8\image\Untitled-1.png"/>
          <p:cNvPicPr>
            <a:picLocks noChangeAspect="1" noChangeArrowheads="1"/>
          </p:cNvPicPr>
          <p:nvPr/>
        </p:nvPicPr>
        <p:blipFill>
          <a:blip r:embed="rId3" cstate="print"/>
          <a:srcRect/>
          <a:stretch>
            <a:fillRect/>
          </a:stretch>
        </p:blipFill>
        <p:spPr bwMode="auto">
          <a:xfrm>
            <a:off x="152400" y="933450"/>
            <a:ext cx="4206875" cy="3638550"/>
          </a:xfrm>
          <a:prstGeom prst="rect">
            <a:avLst/>
          </a:prstGeom>
          <a:noFill/>
        </p:spPr>
      </p:pic>
      <p:pic>
        <p:nvPicPr>
          <p:cNvPr id="5123" name="Picture 3" descr="D:\class psd\class 5\lesson 8\image\moses (2).png"/>
          <p:cNvPicPr>
            <a:picLocks noChangeAspect="1" noChangeArrowheads="1"/>
          </p:cNvPicPr>
          <p:nvPr/>
        </p:nvPicPr>
        <p:blipFill>
          <a:blip r:embed="rId4" cstate="print"/>
          <a:srcRect/>
          <a:stretch>
            <a:fillRect/>
          </a:stretch>
        </p:blipFill>
        <p:spPr bwMode="auto">
          <a:xfrm>
            <a:off x="6477000" y="977900"/>
            <a:ext cx="1908175" cy="2527300"/>
          </a:xfrm>
          <a:prstGeom prst="rect">
            <a:avLst/>
          </a:prstGeom>
          <a:noFill/>
        </p:spPr>
      </p:pic>
      <p:pic>
        <p:nvPicPr>
          <p:cNvPr id="5124" name="Picture 4" descr="D:\class psd\class 5\lesson 8\image\Man-addressing-crowd-Moses-23.png"/>
          <p:cNvPicPr>
            <a:picLocks noChangeAspect="1" noChangeArrowheads="1"/>
          </p:cNvPicPr>
          <p:nvPr/>
        </p:nvPicPr>
        <p:blipFill>
          <a:blip r:embed="rId5" cstate="print"/>
          <a:srcRect/>
          <a:stretch>
            <a:fillRect/>
          </a:stretch>
        </p:blipFill>
        <p:spPr bwMode="auto">
          <a:xfrm>
            <a:off x="4267200" y="1905000"/>
            <a:ext cx="3886200" cy="258767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Sealing of the covenant</a:t>
            </a:r>
            <a:endParaRPr lang="en-US" sz="3500" b="1" dirty="0">
              <a:solidFill>
                <a:srgbClr val="FF0000"/>
              </a:solidFill>
              <a:latin typeface="Cooper Std Black" pitchFamily="18" charset="0"/>
              <a:cs typeface="Times New Roman" pitchFamily="18" charset="0"/>
            </a:endParaRPr>
          </a:p>
        </p:txBody>
      </p:sp>
      <p:sp>
        <p:nvSpPr>
          <p:cNvPr id="3" name="Content Placeholder 2"/>
          <p:cNvSpPr>
            <a:spLocks noGrp="1"/>
          </p:cNvSpPr>
          <p:nvPr>
            <p:ph idx="1"/>
          </p:nvPr>
        </p:nvSpPr>
        <p:spPr>
          <a:xfrm>
            <a:off x="228600" y="2590800"/>
            <a:ext cx="8686800" cy="1524000"/>
          </a:xfrm>
        </p:spPr>
        <p:txBody>
          <a:bodyPr>
            <a:noAutofit/>
          </a:bodyPr>
          <a:lstStyle/>
          <a:p>
            <a:pPr marL="0" indent="0" algn="just">
              <a:buNone/>
            </a:pPr>
            <a:r>
              <a:rPr lang="en-US" sz="2300" dirty="0">
                <a:solidFill>
                  <a:srgbClr val="00B0F0"/>
                </a:solidFill>
                <a:latin typeface="Arial Narrow" pitchFamily="34" charset="0"/>
                <a:cs typeface="Arial" pitchFamily="34" charset="0"/>
              </a:rPr>
              <a:t>	</a:t>
            </a:r>
            <a:r>
              <a:rPr lang="en-US" sz="2300" dirty="0">
                <a:solidFill>
                  <a:schemeClr val="tx1"/>
                </a:solidFill>
                <a:latin typeface="Arial Narrow" pitchFamily="34" charset="0"/>
                <a:cs typeface="Arial" pitchFamily="34" charset="0"/>
              </a:rPr>
              <a:t>The Israelites received gladly the commandments that God gave them through  Moses. Moses offered sacrifice to the Lord and sealed the covenant with the blood of the sacrifice. He poured half of the blood in basins and sprinkled the rest on the altar. Then he read the deed of the covenant for all the people to hear. Then they said: “ All that the Lord had spoken we will do and we will be obedient”. Then Moses sprinkled the blood on the people, saying: “This is the blood of the covenant that the Lord has made with you in accordance with all these words (Ex. 24: 6-8).</a:t>
            </a:r>
            <a:r>
              <a:rPr lang="en-US" sz="2300" dirty="0">
                <a:solidFill>
                  <a:schemeClr val="tx1"/>
                </a:solidFill>
                <a:latin typeface="Arial Narrow" pitchFamily="34" charset="0"/>
                <a:cs typeface="Arial" pitchFamily="34" charset="0"/>
              </a:rPr>
              <a:t> </a:t>
            </a:r>
          </a:p>
          <a:p>
            <a:pPr marL="0" indent="0" algn="just">
              <a:buNone/>
            </a:pPr>
            <a:r>
              <a:rPr lang="en-US" sz="2300" dirty="0">
                <a:solidFill>
                  <a:srgbClr val="FF00FF"/>
                </a:solidFill>
                <a:latin typeface="Arial Narrow" pitchFamily="34" charset="0"/>
                <a:cs typeface="Arial" pitchFamily="34" charset="0"/>
              </a:rPr>
              <a:t>	The commandments are the gift that God, the loving Father, has given to his children.</a:t>
            </a:r>
          </a:p>
          <a:p>
            <a:pPr marL="0" indent="0" algn="ctr">
              <a:buNone/>
            </a:pPr>
            <a:r>
              <a:rPr lang="en-US" sz="2300" dirty="0">
                <a:solidFill>
                  <a:srgbClr val="00B0F0"/>
                </a:solidFill>
                <a:latin typeface="Arial Narrow" pitchFamily="34" charset="0"/>
                <a:cs typeface="Arial" pitchFamily="34" charset="0"/>
              </a:rPr>
              <a:t>“ I will take you as my people and I will be your God ”</a:t>
            </a:r>
            <a:r>
              <a:rPr lang="en-US" sz="2300" dirty="0">
                <a:solidFill>
                  <a:schemeClr val="tx1"/>
                </a:solidFill>
                <a:latin typeface="Arial Narrow" pitchFamily="34" charset="0"/>
                <a:cs typeface="Arial" pitchFamily="34" charset="0"/>
              </a:rPr>
              <a:t> (Ex. 6:7).</a:t>
            </a:r>
            <a:endParaRPr lang="en-US" sz="2300" dirty="0">
              <a:solidFill>
                <a:schemeClr val="tx1"/>
              </a:solidFill>
              <a:latin typeface="Arial Narrow" pitchFamily="34" charset="0"/>
              <a:cs typeface="Arial" pitchFamily="34" charset="0"/>
            </a:endParaRPr>
          </a:p>
        </p:txBody>
      </p:sp>
      <p:pic>
        <p:nvPicPr>
          <p:cNvPr id="6146" name="Picture 2" descr="C:\Users\user\Desktop\summer-2015-wk3-lg2.jpg"/>
          <p:cNvPicPr>
            <a:picLocks noChangeAspect="1" noChangeArrowheads="1"/>
          </p:cNvPicPr>
          <p:nvPr/>
        </p:nvPicPr>
        <p:blipFill>
          <a:blip r:embed="rId2" cstate="print"/>
          <a:srcRect l="2128"/>
          <a:stretch>
            <a:fillRect/>
          </a:stretch>
        </p:blipFill>
        <p:spPr bwMode="auto">
          <a:xfrm>
            <a:off x="1600200" y="1066800"/>
            <a:ext cx="3505200" cy="1443304"/>
          </a:xfrm>
          <a:prstGeom prst="rect">
            <a:avLst/>
          </a:prstGeom>
          <a:noFill/>
        </p:spPr>
      </p:pic>
      <p:pic>
        <p:nvPicPr>
          <p:cNvPr id="6147" name="Picture 3" descr="C:\Users\user\Desktop\Sacrifices at Sinai.jpg"/>
          <p:cNvPicPr>
            <a:picLocks noChangeAspect="1" noChangeArrowheads="1"/>
          </p:cNvPicPr>
          <p:nvPr/>
        </p:nvPicPr>
        <p:blipFill>
          <a:blip r:embed="rId3" cstate="print"/>
          <a:srcRect b="7051"/>
          <a:stretch>
            <a:fillRect/>
          </a:stretch>
        </p:blipFill>
        <p:spPr bwMode="auto">
          <a:xfrm>
            <a:off x="5173116" y="1066800"/>
            <a:ext cx="2370684" cy="14478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838200"/>
          </a:xfrm>
        </p:spPr>
        <p:txBody>
          <a:bodyPr>
            <a:normAutofit fontScale="90000"/>
          </a:bodyPr>
          <a:lstStyle/>
          <a:p>
            <a:pPr algn="ctr"/>
            <a:r>
              <a:rPr lang="en-US" sz="3500" b="1" dirty="0">
                <a:solidFill>
                  <a:srgbClr val="FF0000"/>
                </a:solidFill>
                <a:latin typeface="Cooper Std Black" pitchFamily="18" charset="0"/>
                <a:cs typeface="Times New Roman" pitchFamily="18" charset="0"/>
              </a:rPr>
              <a:t>New covenant and new commandment</a:t>
            </a:r>
            <a:endParaRPr lang="en-US" sz="3500" b="1" dirty="0">
              <a:solidFill>
                <a:srgbClr val="FF0000"/>
              </a:solidFill>
              <a:latin typeface="Cooper Std Black" pitchFamily="18" charset="0"/>
              <a:cs typeface="Times New Roman" pitchFamily="18" charset="0"/>
            </a:endParaRPr>
          </a:p>
        </p:txBody>
      </p:sp>
      <p:sp>
        <p:nvSpPr>
          <p:cNvPr id="3" name="Content Placeholder 2"/>
          <p:cNvSpPr>
            <a:spLocks noGrp="1"/>
          </p:cNvSpPr>
          <p:nvPr>
            <p:ph idx="1"/>
          </p:nvPr>
        </p:nvSpPr>
        <p:spPr>
          <a:xfrm>
            <a:off x="152400" y="5257800"/>
            <a:ext cx="8763000" cy="1371600"/>
          </a:xfrm>
        </p:spPr>
        <p:txBody>
          <a:bodyPr>
            <a:normAutofit/>
          </a:bodyPr>
          <a:lstStyle/>
          <a:p>
            <a:pPr marL="0" indent="0" algn="just">
              <a:buNone/>
            </a:pPr>
            <a:r>
              <a:rPr lang="en-US" sz="2500" dirty="0">
                <a:solidFill>
                  <a:srgbClr val="00B0F0"/>
                </a:solidFill>
                <a:latin typeface="Arial Narrow" pitchFamily="34" charset="0"/>
                <a:cs typeface="Arial" pitchFamily="34" charset="0"/>
              </a:rPr>
              <a:t>	“ Jesus as I have loved you, you also should love one another. By this everyone will know that you are my disciples. </a:t>
            </a:r>
            <a:r>
              <a:rPr lang="en-US" sz="2500" dirty="0">
                <a:solidFill>
                  <a:srgbClr val="00B0F0"/>
                </a:solidFill>
                <a:latin typeface="Arial Narrow" pitchFamily="34" charset="0"/>
                <a:cs typeface="Arial" pitchFamily="34" charset="0"/>
              </a:rPr>
              <a:t>If you have love for one another ” </a:t>
            </a:r>
            <a:r>
              <a:rPr lang="en-US" sz="2500" dirty="0">
                <a:solidFill>
                  <a:schemeClr val="tx1"/>
                </a:solidFill>
                <a:latin typeface="Arial Narrow" pitchFamily="34" charset="0"/>
                <a:cs typeface="Arial" pitchFamily="34" charset="0"/>
              </a:rPr>
              <a:t>(John. 13:34-35).</a:t>
            </a:r>
            <a:endParaRPr lang="en-US" sz="2500" dirty="0">
              <a:solidFill>
                <a:schemeClr val="tx1"/>
              </a:solidFill>
              <a:latin typeface="Arial Narrow" pitchFamily="34" charset="0"/>
              <a:cs typeface="Arial" pitchFamily="34" charset="0"/>
            </a:endParaRPr>
          </a:p>
        </p:txBody>
      </p:sp>
      <p:pic>
        <p:nvPicPr>
          <p:cNvPr id="7170" name="Picture 2" descr="C:\Users\user\Desktop\apr1502lastsupper1.jpg"/>
          <p:cNvPicPr>
            <a:picLocks noChangeAspect="1" noChangeArrowheads="1"/>
          </p:cNvPicPr>
          <p:nvPr/>
        </p:nvPicPr>
        <p:blipFill>
          <a:blip r:embed="rId2" cstate="print"/>
          <a:srcRect l="1417" t="12668" r="583" b="2350"/>
          <a:stretch>
            <a:fillRect/>
          </a:stretch>
        </p:blipFill>
        <p:spPr bwMode="auto">
          <a:xfrm>
            <a:off x="0" y="1600200"/>
            <a:ext cx="6180082" cy="3657600"/>
          </a:xfrm>
          <a:prstGeom prst="rect">
            <a:avLst/>
          </a:prstGeom>
          <a:noFill/>
        </p:spPr>
      </p:pic>
      <p:pic>
        <p:nvPicPr>
          <p:cNvPr id="7171" name="Picture 3" descr="C:\Users\user\Desktop\15d415fd67f72660f1cde4a0eeaced41.jpg"/>
          <p:cNvPicPr>
            <a:picLocks noChangeAspect="1" noChangeArrowheads="1"/>
          </p:cNvPicPr>
          <p:nvPr/>
        </p:nvPicPr>
        <p:blipFill>
          <a:blip r:embed="rId3" cstate="print"/>
          <a:srcRect l="21875" r="23932"/>
          <a:stretch>
            <a:fillRect/>
          </a:stretch>
        </p:blipFill>
        <p:spPr bwMode="auto">
          <a:xfrm>
            <a:off x="6172200" y="1600200"/>
            <a:ext cx="2971800" cy="36576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1080</TotalTime>
  <Words>177</Words>
  <Application>Microsoft Office PowerPoint</Application>
  <PresentationFormat>On-screen Show (4:3)</PresentationFormat>
  <Paragraphs>57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Trek</vt:lpstr>
      <vt:lpstr>CATECHETICAL TEXTBOOK SERIES OF THE SYRO - MALABAR CHURCH</vt:lpstr>
      <vt:lpstr>Slide 2</vt:lpstr>
      <vt:lpstr>Slide 3</vt:lpstr>
      <vt:lpstr>Consecration of god’s people</vt:lpstr>
      <vt:lpstr>God on mount sinai</vt:lpstr>
      <vt:lpstr>Slide 6</vt:lpstr>
      <vt:lpstr>Handing ove the commandments</vt:lpstr>
      <vt:lpstr>Sealing of the covenant</vt:lpstr>
      <vt:lpstr>New covenant and new commandment</vt:lpstr>
      <vt:lpstr>Let us pray</vt:lpstr>
      <vt:lpstr>READ AND RECOUNT</vt:lpstr>
      <vt:lpstr>WORD OF GOD FOR GUIDANCE</vt:lpstr>
      <vt:lpstr>MY DECISION</vt:lpstr>
      <vt:lpstr>LET US DO</vt:lpstr>
      <vt:lpstr>LET US FIND OUT THE ANSWER</vt:lpstr>
      <vt:lpstr>Slide 16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PATH OF SALVATION-5 PEOPLE WHO AWAITED THE REDEEMER</dc:title>
  <dc:creator>Mathew K. George</dc:creator>
  <cp:lastModifiedBy>Administrator</cp:lastModifiedBy>
  <cp:revision>276</cp:revision>
  <dcterms:created xsi:type="dcterms:W3CDTF">2015-04-15T04:13:29Z</dcterms:created>
  <dcterms:modified xsi:type="dcterms:W3CDTF">2015-09-21T05:43:24Z</dcterms:modified>
</cp:coreProperties>
</file>